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260" r:id="rId4"/>
    <p:sldId id="261" r:id="rId5"/>
    <p:sldId id="296" r:id="rId6"/>
    <p:sldId id="262" r:id="rId7"/>
    <p:sldId id="312" r:id="rId8"/>
    <p:sldId id="313" r:id="rId9"/>
    <p:sldId id="314" r:id="rId10"/>
    <p:sldId id="263" r:id="rId11"/>
    <p:sldId id="315" r:id="rId12"/>
    <p:sldId id="264" r:id="rId13"/>
    <p:sldId id="316" r:id="rId14"/>
    <p:sldId id="272" r:id="rId15"/>
    <p:sldId id="319" r:id="rId16"/>
    <p:sldId id="266" r:id="rId17"/>
    <p:sldId id="298" r:id="rId18"/>
    <p:sldId id="273" r:id="rId19"/>
    <p:sldId id="267" r:id="rId20"/>
    <p:sldId id="269" r:id="rId21"/>
    <p:sldId id="274" r:id="rId22"/>
    <p:sldId id="318" r:id="rId23"/>
    <p:sldId id="277" r:id="rId24"/>
    <p:sldId id="317" r:id="rId25"/>
    <p:sldId id="275" r:id="rId26"/>
    <p:sldId id="278" r:id="rId27"/>
    <p:sldId id="297" r:id="rId28"/>
    <p:sldId id="299" r:id="rId29"/>
    <p:sldId id="300" r:id="rId30"/>
    <p:sldId id="320" r:id="rId31"/>
    <p:sldId id="276" r:id="rId32"/>
    <p:sldId id="301" r:id="rId33"/>
    <p:sldId id="279" r:id="rId34"/>
    <p:sldId id="286" r:id="rId35"/>
    <p:sldId id="280" r:id="rId36"/>
    <p:sldId id="321" r:id="rId37"/>
    <p:sldId id="302" r:id="rId38"/>
    <p:sldId id="281" r:id="rId39"/>
    <p:sldId id="282" r:id="rId40"/>
    <p:sldId id="283" r:id="rId41"/>
    <p:sldId id="284" r:id="rId42"/>
    <p:sldId id="285" r:id="rId43"/>
    <p:sldId id="287" r:id="rId44"/>
    <p:sldId id="303" r:id="rId45"/>
    <p:sldId id="326" r:id="rId46"/>
    <p:sldId id="288" r:id="rId47"/>
    <p:sldId id="322" r:id="rId48"/>
    <p:sldId id="323" r:id="rId49"/>
    <p:sldId id="289" r:id="rId50"/>
    <p:sldId id="290" r:id="rId51"/>
    <p:sldId id="292" r:id="rId52"/>
    <p:sldId id="293" r:id="rId53"/>
    <p:sldId id="294" r:id="rId54"/>
    <p:sldId id="295" r:id="rId55"/>
    <p:sldId id="324" r:id="rId56"/>
    <p:sldId id="325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44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C1DF0-3CE0-4333-9DA8-2B936A31BB3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E991C-B0AA-49B1-9FDE-6EBC59A715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483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2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5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2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1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77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5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5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09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6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7D068-3816-41DD-9CCA-4133A0CAA2AE}" type="datetimeFigureOut">
              <a:rPr lang="pt-BR" smtClean="0"/>
              <a:t>11/05/2017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E541D-159D-4E1D-AD09-D2AC21B0C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3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Fisiologia Humana (1)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0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32656" y="21158"/>
            <a:ext cx="8229600" cy="1143000"/>
          </a:xfrm>
        </p:spPr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 smtClean="0"/>
              <a:t>Boca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Ingestão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Mastigação: Reduz o tamanho das partículas de nutrientes, facilita </a:t>
            </a:r>
            <a:r>
              <a:rPr lang="pt-BR" b="1" dirty="0" smtClean="0"/>
              <a:t>ação</a:t>
            </a:r>
            <a:r>
              <a:rPr lang="pt-BR" dirty="0" smtClean="0"/>
              <a:t> </a:t>
            </a:r>
            <a:r>
              <a:rPr lang="pt-BR" b="1" dirty="0" smtClean="0"/>
              <a:t>enzimática</a:t>
            </a:r>
            <a:r>
              <a:rPr lang="pt-BR" dirty="0" smtClean="0"/>
              <a:t> (maior área de contato) e lubrifica o alimento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Amilase salivar</a:t>
            </a:r>
            <a:r>
              <a:rPr lang="pt-BR" dirty="0" smtClean="0"/>
              <a:t>: produzida </a:t>
            </a:r>
            <a:r>
              <a:rPr lang="pt-BR" dirty="0"/>
              <a:t>pelas </a:t>
            </a:r>
            <a:r>
              <a:rPr lang="pt-BR" b="1" dirty="0"/>
              <a:t>glândulas</a:t>
            </a:r>
            <a:r>
              <a:rPr lang="pt-BR" dirty="0"/>
              <a:t> </a:t>
            </a:r>
            <a:r>
              <a:rPr lang="pt-BR" b="1" dirty="0"/>
              <a:t>salivares</a:t>
            </a:r>
            <a:r>
              <a:rPr lang="pt-BR" dirty="0"/>
              <a:t>, quebra o amido em carboidratos </a:t>
            </a:r>
            <a:r>
              <a:rPr lang="pt-BR" dirty="0" smtClean="0"/>
              <a:t>menores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itchFamily="2" charset="2"/>
              <a:buChar char="v"/>
            </a:pPr>
            <a:r>
              <a:rPr lang="pt-BR" dirty="0" smtClean="0"/>
              <a:t> Alimento </a:t>
            </a:r>
            <a:r>
              <a:rPr lang="pt-BR" dirty="0"/>
              <a:t>+ saliva = Bolo alimentar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http://previews.123rf.com/images/stockshoppe/stockshoppe1204/stockshoppe120400133/13128670-vector-illustration-of-diagram-for-anatomy-of-human-mouth-Stock-Vec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20" y="0"/>
            <a:ext cx="2896100" cy="289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Image result for glandula salivar histolog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708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32090"/>
            <a:ext cx="7653279" cy="6498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5516" y="5877272"/>
            <a:ext cx="151216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Sistema digestório</a:t>
            </a:r>
            <a:endParaRPr lang="pt-BR" sz="1200" b="1" dirty="0"/>
          </a:p>
        </p:txBody>
      </p:sp>
      <p:sp>
        <p:nvSpPr>
          <p:cNvPr id="4" name="Retângulo 3"/>
          <p:cNvSpPr/>
          <p:nvPr/>
        </p:nvSpPr>
        <p:spPr>
          <a:xfrm>
            <a:off x="1195949" y="890252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475656" y="1426960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367644" y="1824916"/>
            <a:ext cx="1836204" cy="66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211960" y="1606980"/>
            <a:ext cx="555090" cy="121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932040" y="1695201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525963"/>
          </a:xfrm>
        </p:spPr>
        <p:txBody>
          <a:bodyPr/>
          <a:lstStyle/>
          <a:p>
            <a:r>
              <a:rPr lang="pt-BR" b="1" dirty="0" smtClean="0"/>
              <a:t>Faringe</a:t>
            </a:r>
            <a:r>
              <a:rPr lang="pt-BR" dirty="0" smtClean="0"/>
              <a:t>: canal comum aos sistemas digestório e respiratório, transporta o alimento</a:t>
            </a:r>
          </a:p>
          <a:p>
            <a:endParaRPr lang="pt-BR" dirty="0"/>
          </a:p>
          <a:p>
            <a:r>
              <a:rPr lang="pt-BR" b="1" dirty="0" smtClean="0"/>
              <a:t>Esôfago</a:t>
            </a:r>
            <a:r>
              <a:rPr lang="pt-BR" dirty="0" smtClean="0"/>
              <a:t>: canal muscular, transporta o bolo alimentar até o estômago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- Peristaltismo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293355" y="4907951"/>
            <a:ext cx="38164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800" b="1" dirty="0" smtClean="0"/>
              <a:t>Vídeo Esôfago</a:t>
            </a:r>
          </a:p>
        </p:txBody>
      </p:sp>
    </p:spTree>
    <p:extLst>
      <p:ext uri="{BB962C8B-B14F-4D97-AF65-F5344CB8AC3E}">
        <p14:creationId xmlns:p14="http://schemas.microsoft.com/office/powerpoint/2010/main" val="37794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-5949"/>
            <a:ext cx="6263680" cy="68500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t-BR" dirty="0" smtClean="0"/>
          </a:p>
          <a:p>
            <a:r>
              <a:rPr lang="pt-BR" b="1" dirty="0" smtClean="0"/>
              <a:t>Estômago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Suco gástrico</a:t>
            </a:r>
            <a:r>
              <a:rPr lang="pt-BR" dirty="0" smtClean="0"/>
              <a:t>: produzido pela parede do estômago. Contem: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sz="3000" b="1" dirty="0" smtClean="0"/>
              <a:t>- Pepsina</a:t>
            </a:r>
            <a:r>
              <a:rPr lang="pt-BR" sz="3000" dirty="0"/>
              <a:t>:</a:t>
            </a:r>
            <a:r>
              <a:rPr lang="pt-BR" sz="3000" dirty="0" smtClean="0"/>
              <a:t>  quebra proteínas em moléculas (aminoácidos)  menores</a:t>
            </a:r>
          </a:p>
          <a:p>
            <a:pPr marL="0" indent="0">
              <a:buNone/>
            </a:pPr>
            <a:endParaRPr lang="pt-BR" sz="3000" dirty="0" smtClean="0"/>
          </a:p>
          <a:p>
            <a:pPr marL="0" indent="0">
              <a:buNone/>
            </a:pPr>
            <a:r>
              <a:rPr lang="pt-BR" sz="3000" dirty="0" smtClean="0"/>
              <a:t>- </a:t>
            </a:r>
            <a:r>
              <a:rPr lang="pt-BR" sz="3000" b="1" dirty="0" smtClean="0"/>
              <a:t>Ácido</a:t>
            </a:r>
            <a:r>
              <a:rPr lang="pt-BR" sz="3000" dirty="0" smtClean="0"/>
              <a:t> </a:t>
            </a:r>
            <a:r>
              <a:rPr lang="pt-BR" sz="3000" b="1" dirty="0" smtClean="0"/>
              <a:t>clorídrico (</a:t>
            </a:r>
            <a:r>
              <a:rPr lang="pt-BR" sz="3000" b="1" dirty="0" err="1" smtClean="0"/>
              <a:t>HCl</a:t>
            </a:r>
            <a:r>
              <a:rPr lang="pt-BR" sz="3000" b="1" dirty="0" smtClean="0"/>
              <a:t>)</a:t>
            </a:r>
            <a:r>
              <a:rPr lang="pt-BR" sz="3000" dirty="0" smtClean="0"/>
              <a:t>: ativa a pepsina</a:t>
            </a:r>
          </a:p>
          <a:p>
            <a:pPr marL="0" indent="0">
              <a:buNone/>
            </a:pPr>
            <a:endParaRPr lang="pt-BR" sz="30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sz="3000" b="1" dirty="0"/>
              <a:t> </a:t>
            </a:r>
            <a:r>
              <a:rPr lang="pt-BR" sz="3000" dirty="0" smtClean="0"/>
              <a:t>No estômago ocorre a </a:t>
            </a:r>
            <a:r>
              <a:rPr lang="pt-BR" sz="3000" dirty="0" err="1" smtClean="0"/>
              <a:t>quimificação</a:t>
            </a:r>
            <a:r>
              <a:rPr lang="pt-BR" sz="3000" dirty="0" smtClean="0"/>
              <a:t> (</a:t>
            </a:r>
            <a:r>
              <a:rPr lang="pt-BR" sz="3000" b="1" dirty="0" smtClean="0"/>
              <a:t>Quimo</a:t>
            </a:r>
            <a:r>
              <a:rPr lang="pt-BR" sz="3000" dirty="0" smtClean="0"/>
              <a:t> = bolo alimentar + suco gástrico)</a:t>
            </a:r>
            <a:endParaRPr lang="pt-BR" sz="3000" dirty="0"/>
          </a:p>
        </p:txBody>
      </p:sp>
      <p:sp>
        <p:nvSpPr>
          <p:cNvPr id="4" name="AutoShape 4" descr="data:image/jpeg;base64,/9j/4AAQSkZJRgABAQAAAQABAAD/2wCEAAkGBxQQEBUUEhQUFRUWFRUVFhUXFBQVFRcZFxUWFhQWGBUcHCggGBwlHBYVITEhJSkrLi4uGB8zODMsNygtLisBCgoKDg0OGxAQGy8lHyQsLDQ0LywsLCwsLCwsLCwsLCw3LCwsLCwsLDQsLCwsLCwsLCwsLCwsLCwsLCwsLCwsLP/AABEIAMgA+wMBIgACEQEDEQH/xAAcAAABBQEBAQAAAAAAAAAAAAAAAQMEBQYHAgj/xABBEAABAwEFBQUGBAQFBAMAAAABAAIRAwQFEiExBkFRYXETIoGRsTJCocHR8AcUUuEjM2KScoKisvEkQ8LSFhdT/8QAGgEBAAMBAQEAAAAAAAAAAAAAAAIDBAEFBv/EAC0RAAICAgICAQMCBQUAAAAAAAABAgMRIQQxEkFRImGREzIFI3GB8BQzobHh/9oADAMBAAIRAxEAPwDuCEIQAhCEAIQhACEIQAhCEAIQhACEIQAhCEAIQhACE1VtDWe05o6kBRzetL9Y+K5lHVFvpE1Chi9KJ/7jfEwpNOqHeyQehBTKDi12e0IQunAQhCAEIQgBCEIAQhCAEJUIBEIQgBCVIgBKkSoBEIQgG69XCFXOtxlO3s+AD4ffxUGi6QqpSecF9cF45LOjapClgqhqEgEhSrmt+OWE95vxC7Ge8M5OvWUWiESqy+b1bZ28Xn2R8zyU20lkqjFyeEP2+8WURnmTo0a/sqOveFWqYBwjgNfNVlCo6s8uMnf1OatmADTgFnc3I2qqNfe2MMsWs5r02yDOd3y1UsuEZeCaY8ZjgT+3quYR1SkRTYwQo5pFpkEg8RIVkx+fLMeRK8VRu4/Z9VxxR1Tfsbs981KftHGOevn9VfWG82VcgYd+k6+HFZm1RpGv0P0Ve55Zp5ritlH7knx4WLWmdDQsvc20OjKp5YuHXitOCtMJqayjDbVKt4kKhCFMrBCEIAQhCAEJUIBEJUIBEJUIBEJUIBEJUiAhXvQL6LgNRmPBUN2vxanPPxC1ZWWt9m7OqW6A95vL/gqm1Y2aaJZTiSqwkRv9VUWmnUpOFRmRbv3dDyVh+aa1hNSGholxJgdZXsEPZLXDC4Tl3geYKg0mWxbj3tHlm1jcOdN2KNBGGeqz9Ws6vUdUfqY6CNw6K2tViY9uQiBmVA7NtJpdUIY3cSYUZOT7L641xTcVsfslQNy3qRVtQptLnENAiSSAAJ4nksnb9o4kWdhcZPfcIA6N1O7WOioLQyrWdirPLjunQdBoFU7FEvXHc3l6NhatsqDTDS5/NjcvMwoTttKevZ1P9PGeKzrbFG7xCU2fiOhVbuLlxoI0VHbOj7wqN5loI+Bn4Kzsu0FCqe5Vbi0h0tPkYlYn8jyBTVS7wd3h9F1XfIfGh6OjipnmmLWyfVYSy3jWssYTjZ+h2Y6A6tWtui9qdoaSzURiYfabw6jmp5Ulopdbg8kC0S1xIMHmVr9j78xgUnnP3Tr/AJSVnrfTkHj6qmoVjRqB2mEgjrqPRdhLxei+dS5FbT79HZghRbrtgrUWVB7wnx3jzUtb08nzrTTwxEJUIcEQlQgBCEiAVCRCAVIhCAEqRCAVIhCAFVX/AHQLSwQ4sqNMseNx5jeDwVqkK40msMlGbg8o5JtNTqV2ihWeKFamZwuMUqwjJwcs/TrWmyENxVaQ3QZYRyObXLqVR7bTUfZrWxjawJNIxLalPcWzqRoRyWO2ou11jaWR/DqH2dWhzcw5k6SJBCx2Qa2e7xbYyag1t+vT+6I5vas8A9s/C4aAjUaxkkbSxd5xL+ZcSfiple76FRzW0nspgie6QWh5GkTlMaBRbVZqtmP8QZbntzB8fkVTyISTTXTRzjTi8xfabPX5UDMaen0Tn5bx6fTQpbPWnf8AT75KQw+HofoshqbZGbRHTmPmF6NnPL5FTMAOvmlbQI5c93iubOeRXGzxy5HRI6nuI++RVoaR038DoenBMmlEgjwO7oU2FJMqLTZQRI+/qFRlz7NVFWnqNRucDqDyK1NWlH149RuKq7dZwRwVlc8Mk1lGioWltek2qzR3HVsatPMFVl50cWY+81C2TtGCo+i7R/eb/ibqB1Gf+VW9sE5EffFac+yqvMJ4Nd+H9oxWdzJ9h/wIHzlagLFfh86HVW8mHyJBW1W6p/SjxebFK+WBUJEKwyioSIQCpEqEAIQhACRKkQAhKhAIhKhAIhCEBX3xdNO1MwvEEGWPbk9jtzmu3Fc+t7qtot1CyWsyKbsJIy7QESHnmQAPNdRKxG3VhY91OqCW1A7CCN7RnM8QdOqhKtz0jXxeVGnLn1h4fw/sQ71uelRr9mWNNMskDCANYzjeOK83WMFZ1nJL6TqfaUw/PDnDmZ6jeFApW59pqlhxOqMBhrhDjHtANgZjhqvdjeTaQTkOywAz72OT8PRcuq0pR2l8EuPe15V3ZTe1n31gbvi6vy5x0/YJgt1DSdPBFnqAjM+Pyd9Vpa1ma9pacwRBWVdan0Hupso08TTBe8kk7wQF5l9aWz0abZTXj7J9Nw3A8wBP/Kfpu5HoQfuFTm22t3vwODWgD0SitaRrVd5N9CFnU0i51SfwXraYjlz+8uqH0QdfA+rSqZtutI98O5OY35J1l9OGVWjlxYS34Fd84sg65oftFDd99OqqrXTmePqPqrilXZX/AJb5dHeY7uv5GN/UKFbafLMahR6LIS9MytrcaT2vbq0hw8DotZaHB4a5ujmgjoYI+Czl5UpaVb3O7FZKRn2Q5v8Aa5wHwwrXW8xOz7TNLsE6K9QcWT5O/dbpYbYeRaHDjT/8gtyvQp/aeLzv95/2BCVCtMYiEIQAlQhACRKhACEIQAhCEAIQhACEIQEerLnYdBErObXsDH2d3utc6fNh9AVo5/iHosxtxflBlPsicVWQQG+5zcd2RIjXNShNRkmzkqZ2pxgssqdt2tpW2hWpZVCQSRvggA+IJCjbRnsqr4EuNQOAicTXiSORn1Ttw3X21ftqjy4U8IY05nId3oB6hPbUvDe2JjHFJ7OJAOFzR6qMYuDl6NNlkLVSv3Y+fv6/sTLrtAqNBGkSCqraBuGuwgHvMMwQMwfoQndnxhbrkTib0In1leto3saaRe9rBLs3OA4Lz719LPQpwpogADeD8T816aOAjqD9Uy68rK0Z18/6RUf/ALQnG3nZP/2eOeCrHovMdbyb1J46f4HC0jl45ehQHcfkvdnr0av8utTduguwk+YlJXs7mZlhA4jNqi4tBST0yvtVgDjibkRmCDmOm8KVStgMMr9G1R8A76r0/OPh9/RM1m7iJB+/vRdUiTSkVt62Z1MkO115HmOSlXA2LL/nfHmF7FQEdlVPc0Y8mSw8J3t9FNsFkNGi1jhnLzkZGbjB6EAHxWumSZVY3hJlnsjVi1AcWOHoVvAueXA/Da6XUjzBC6GF6VD+k8jnr+Yn9hUJEqvMQIQhAIlQhAIhCJQAhEoQAhCEAIQhACEqRARKwJe4DLu6qnu7ZKjTqms8YnzLQc2t5xvPMq6rscHYm55QQqDaa9arQ2kwQ9/DMgHIeJPoUVfnJEv15VReHjJAuSuztq5hxkksawbsbiM9AIjXiqzaugQ9mMkuqNAABAa3vuOGYzgR4q6ui67RSp4RTwucZc9zmEDkACS7xhU20zC20MpPOICk6o/ERJDz2YIGgiNBwlWWS3oq41fWfWz1cTIaATvMZ7iSQPKAqP8AEoAuswOf8w/7FbXZSe0CdQAJyzO8ql28eTWoBwiGPI8SB8l5s+mfRcR55CyVNmpgblZCjLQIy3fXl9OZUGzGI4/fkrBuTc8/h4Lz5PLPYlrAxWszI9n6pGOrUDNF7h/STibyGE5KSxu/efhyHRe4wid/pw8VzyKmk9MmXfejaxDHtbSrbo/lvMZj+l31UitTgkHI7wdR9QqKrSDhB8+c8evxVvdlt/MNc15/i0hr+tnH/EPvlGUU9oonDw2uiHeTZYR/yP2V/d9mIs9OTJDGzPMfus/aGntGM/U5rQdxBOfw9Fq6xAGWXw/5WjjQ02zNyZ9JEWxtw2ql/jauhhc6bVm0U417Rn+4LooXo0dM8vndxz8AhKhaDCIhKhAIhKkKA8veBqsvtNtT+VIA0guccpAzj0J8FIvC1l1dkHu5hYf8QKBxvLpjBHhhP0Wey3Wj0eHxoymvP4J13fiRRe7N9Vk5y9gLf9PhuWquzaZtYAtLKk/oe2f7Tn4L57u4y6OKmOsJxd2Q4TmMiIUfPxfZslwq5r6T6HN+UwQHY2yYzY/XrCep3rSdpUbOWRMHPTLUL57p3lbWZNtFbNunaOPqStFZdvrVTpjHSZUgZuktcY0JMEDyU1YzPL+Gy9HbKdQOEtII4gyF7XItk9un2m1Cm6mKRcCWljjBLRIY5p1BE/enTLBeGNxY8Q4acHDiOGhyU42J6Zht48qyyXklM2pri2GZHjMfJZ+rs3VqEmpXMH3Rid8S4D4K6KT7ZlnKS6WR6+r9ZRfDXhzoPcaZg56xpxVZdVhqY/zNZ5NQmWsOoBGpG7LIBFG5xRq5MFcgEhzXNkaxNMmAR1M8lIpW2o13epPZHGi6o53MOBLRwiCptpLEfyVJOTzP8F9WyOdQtkTHBYW/aJqW9veaC+m3A5zZDnUy/u9CHCeq1tsvZlJjn1abgxo9p4AJ4ZaznosBbHm9LS0UcVNrASCfamZyaN+Q8iVnm8ddnp8Wvyy3qOHl/wCfcfdeX5Wiajpin3agMkiDBgDMid6yF8bXWa1VA9+PugtaWiMiZ95ae3E2qzOdlL7M4OykB3ebiI4HXyXHKNKfvos/ipZya4ynXNKC2buz33YwQO1eDxcwxx1V3ZzTq/yq1J/+Fwkff3ouWsssyTovQokaSDrkYKrlx4vo1R5N2MyR1d7cMCPp58EzUGIxu4+p6rD3XtLXomHntGRBa6JjkfqtZd170bSP4bsL97HZHwKy2USia6uRGX9R6qZyUWjeHYWqlU90Owu5tOTp5J+0mJBy4qnvEDAZ1jP6KqK2bVBTjhm1oWb/AKwMI/ll7geQHd9R8E/e16CkQ1zS7KTEQI368JTl0nGG2gn27PRz5kS7/a1Zi8LRjqOcfZdMdBkB5H4la4ajg8dRcpZfrBe7N1BWtVLCZ78nlGY+C6kFwjZS0VGWovpuggQcgdct/JdKFuq1AA558IHotFViimZv4hS5TTT0ka1CRq9LWeQIhCEAqrr9tBp0HEa6easFV7QCaUcT8ioWPEWWVLM1kqbLTD2gzvBUHbewh9IPAnLC6NYOnr8VY2exOa2WnwUO0XmB3H9CCsnUdnoVt/qeUfRwytZn2eoZaQ3EcLtxAOUHotDdtrY55ceB1PHmtfeOzjLU4NaQ6m52cOh7eBjiDviCqe2bAuog9jVxvBnA6BLZ4jfzUZLzWzfCcIvDff8AwWlO4W4GPHtYZPTJRK1xllUtH8uo2SBuKorbfVpp1CyqHMOgachG6DvVts3eDsRdVcIG4nMkeiyShZDeSf8ANjlp5Mpe13OpVHAS1zDIIyI4EHcumWG83VbHZ7RJxgGTOYLQcZORBk0z/duVJfFhNRlSudIgc/vNNbD3iw032Wo8NOIupYoAMjvNGLKSZ/uK1VWOcSq7Ekpfk6FZtsO1bFGhXrPAAdhYGNDuBLiIzUS12m2WlzqZ7KhhaHubic8x+hzmxJIzhviqyu1lHvVazKbP6nxMYTxaBoePVUN6/iHZqTy2kx9o175cMIcTJhx1HOFpjYzz7KIZ+ha/P/haOfXEYG0QNz+zZZ3jm3C/FH+P4q3pbU12d2pEiMJFF1UVOBDqbok8CAuU/wDz+29oXNFEMmey7OWgbhPtHrKm2T8RKuI9tZ6RHu9kX0i3zJBy6KX6k0g6ISeXHH9NHQLbWq217TaAKdKkC97RoyJlzxn3yJAbqCU1TsFey0XODKZbVcKjJqBlai8yGxxgRInist/9hUIdNCuQdWGoC1xkOk+I4KNW/EJkkssznOJmalQkTluE5iAuOx+kdhU0nGW0/X+f9lntTewsFmLGNAqWjE1rB7NJg9oyczJOQ0+eEuqwdo3A0BucuqHQDgnbZaKlrrPq1W4nPOWsMA0a0cFZWS4bRWbk2GDdu6wqJSSXZvrrwvKQwbE1x7OgDUj3ogE8eiW33S2k0NxB1Q6gZ58FPs91vZl+YaziAQo9na5tUijFR/6okDmq/J+mXNZKK22Q0xDmwdZOp4KC9rqbgRLXag6Ec1oL3bVc8dqcTuA3RxVU6lIc4kCPvJXwllbISoysmhuO/haB2VaBUA7j8oMbjwy+q9WizPqO7MA4pMjhGp+CzVwWR1W10msEuLwYgnIZuPgM12a7brZTqGoZJDWyTAg+4wjjEE8g1UTqXlonRzHXBqW36PF4sFnsTaQywsbT10kRqsPbqrhEjICCcoJ/dabau1FwDBmQcTsxrPd+aytr/iuDBvPlxRocd4W/eWX2x1k7pedXGfAZBbu7aWJ7BzHkMyqW6LLgY0DcAtZcNDMv4ZD5q2qOWefy7MJl0hCFtPIBKkQgFUC+KWKnlqCCp68VmS0hRksrBKLw8lVYnQzNZna+m1zCQATujVa9tnGcquvi7A5kNaFROD8cGui1RtyYz8O7u7W0ONQS1jZwnPMmG5ea3963cHtloGIZ5ZSN4681Q7H3cbPXqT77fQ/utgVZVFeJ3m3N3+SZzTaTZgW2nGPDUbJYYmeMjyBG5cttNlrWSphrNcw7uDhOrToQvoi8btJJfT1ObmTEn9TXe671Wft2YDH0RVcSDDmgGRme6WkTG/Q8c1VKHjo08flP+pze6dqKzwKTKZqkgy3IjrG4dVVX9ctoZNR1BzG65EOAGvukwF0v88GAdlTZRaXTmwDFrDMhAdqcgYiCkqW+pEkkeyW45gwMD5pgA+0f0gRmq0lHo1Ssk+opZONUaeI95W9GwUiDGJxjo1unnv4blfbW7OtYDaqIwsc49pSMA03TqI0GYMcxxVVYR3S9h9nUZYhPLeFKTLaowayMtu8AZtOHj7I81Lsdip7hSHNzjlzyCm0KjrQMPatGcBrhCet1z1abYL6Jac5ykeKplL5LJqPTKm13bSacniof6QQwcuaboWMNf/2283SQPBWtlttSymWmnUG8AAn0lS23jZ6zgarADyEKPlIj+1bRRVyXuAa8u3SBA8Ap1OjUAwnty3rCt7fedmogdg3XfGZ6KntFtfUMvdgH6R7UKLbZzzclpa+4VbIHZBjGAe892ajutppDAxzBuJYDPgmbZbqcRTbPEnMlQqVnqulwwiOLmjyG9TjH5OxXyP2gnA6JbOrnHvu6KB+TMCc3OMNYM3E7sk7ZbJWr1m0qYx1HGABnHEk7gN5XRdnNkWWT+PXd21TMNLcQwnSGA+0Tn3t25XLRG22Nawedhrg/JU8dRp7eoWkMBbMRkzWYEy46dVcWmq2kDnpLnO/W86u6bgpFpd2LcTzhdhh2fdptAzY3yCxd83iXuBEhmYA88z8FGUjNTU7Hki261uL3OI9ocfKPRPbMWE1anaEdFWU2Or1A0aDU8uC6Ncl3imwABQSy8Gm2xQh98E6y0dANTkFrbLRwNDRu+yVBuuwYe87XcOH7qzW2uGFk8C+zzeEKhCFaUAhCEAISJUB4DEOpyvSEwCJ+Xh4cpiSELiWDrbYJm1WVlQQ9ocOYTyF05nBUVrjGRY45TAeO0aJ1ie8PAqgvG7RQnPsi4j+J7dIw0NDSSMTJj1zW2hNV6DajS1wlpEEKEoJl9d8ovfRgKtnaGGlUNPsqrXNluFrYPdxBsk5d1szoQdy55f8As3Wu13aNfjpgxiiHCfZxDTlIyPJdGve6qlkJwgupEyDqM8s/0nP2gmqVqpvYWVGh7CILHd4kEyQDo4DWDn1KzPWmepXY19Udo5ay0l3f0zzjMeSsbFeQY5pqAPp78OcdQtXeWwFCo0mzE03kSBidAJHdDmHMArEjY28ASOxiJz7WlBjf7Wi44prZr/1cJLDLO/b1stSOyYWnjoo4YBSxOq03/wBHveBVZabotlBuJ9AubvIAqAbs8MkdSo9O6rU4SLNViJ9h0xxw6woqtfJxW1pYJ1SvR1bjnhIjzKhWmphd3nTya6R5q+sGwlpqsa5xp0i4SGuD8Q4YoHdUyx/hnUImvXa3PIUhiy3kudA8FJJIjK+CWjKm1F7msa2JgBrRLiTp1WiunYa0V3jtAaDZzxnvlu8taPmtpc11Wayn/paYe5rYL4a58kamqch0aprqpAGJ2GBmymdc88VQ57t0alMr0Vu+bWFoZu276FhmnZ6QdVdqZJIaDl2lQ+yNTA55Lxed9soODWntK2feMhreOEScMDxXq02wEYfZGfdbxO87yczqsBabWadQtdq2R1kjP4Ljb9EaqlJ5kT7zvJ1UgvO6YBy6Kpq1XVnBrf2CcsNgq2k5AhuXe+nFbS59nm0gMlDs0txrGNnLoFMAnVdEui78IDnDPcOHPqoFzXfidJHdb8TwWlhaKa/bPH5fIcnhAEqRKtJhBCEiAVCRCAVCEIBEJUiAEqEIAQhCARKhCA8VKYcCCAQciDmFlb12SGbqBj+g6eB3eK1qSFGUVLssrtlW/pZzB76lF2Go0gjc6QfBwz+MKSy9nfqd4tbU8vZI+K39qsbKow1GtcOBAKo7XshSd/Lc6n/qHkc/iqHS/Rujy65fvWyio285kYCYOZY5sZ5aOOUR5Ju0XgQZApB0RJbUdOm+RzVg7Y+qPZqsI3SHD6ph+yVo40/7nf8AqofpzLVbT3kim0Pdm6oYPuta1gjrmRnvlem12HdJiAXEu3Rv4p1+ydpjVh/zn5hPUNj63vPYOhd9Fzwl8EnZUl+5ECpbYB4cNB5KHVtMrVWbY1ozqVHO5ABo881cWO46FLNtME8Xd4/FTVUmVPl1R62YO77prV4wMMH3nd1v7qztmwlLsi+p36rYIOg1kiN/ityAvFdmJrhxBHmFYqYpFEudY3rSMTY7E1gEBWlgsRqng0an5DmrCy3NGbzPIaeatGMgQBAUYVfJy3k56EpUg0ADIBOIQtBjBCEIASJUIBEJUIAQhCAEiVCAEiEIAQhCAEqEIBEIQgFSJUIBEJUIAQhCARCEIAQhCAEIQgBCVCARCVCARCEIAQlQ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data:image/jpeg;base64,/9j/4AAQSkZJRgABAQAAAQABAAD/2wCEAAkGBxQQEBUUEhQUFRUWFRUVFhUXFBQVFRcZFxUWFhQWGBUcHCggGBwlHBYVITEhJSkrLi4uGB8zODMsNygtLisBCgoKDg0OGxAQGy8lHyQsLDQ0LywsLCwsLCwsLCwsLCw3LCwsLCwsLDQsLCwsLCwsLCwsLCwsLCwsLCwsLCwsLP/AABEIAMgA+wMBIgACEQEDEQH/xAAcAAABBQEBAQAAAAAAAAAAAAAAAQMEBQYHAgj/xABBEAABAwEFBQUGBAQFBAMAAAABAAIRAwQFEiExBkFRYXETIoGRsTJCocHR8AcUUuEjM2KScoKisvEkQ8LSFhdT/8QAGgEBAAMBAQEAAAAAAAAAAAAAAAIDBAEFBv/EAC0RAAICAgICAQMCBQUAAAAAAAABAgMRIQQxEkFRImGREzIFI3GB8BQzobHh/9oADAMBAAIRAxEAPwDuCEIQAhCEAIQhACEIQAhCEAIQhACEIQAhCEAIQhACE1VtDWe05o6kBRzetL9Y+K5lHVFvpE1Chi9KJ/7jfEwpNOqHeyQehBTKDi12e0IQunAQhCAEIQgBCEIAQhCAEJUIBEIQgBCVIgBKkSoBEIQgG69XCFXOtxlO3s+AD4ffxUGi6QqpSecF9cF45LOjapClgqhqEgEhSrmt+OWE95vxC7Ge8M5OvWUWiESqy+b1bZ28Xn2R8zyU20lkqjFyeEP2+8WURnmTo0a/sqOveFWqYBwjgNfNVlCo6s8uMnf1OatmADTgFnc3I2qqNfe2MMsWs5r02yDOd3y1UsuEZeCaY8ZjgT+3quYR1SkRTYwQo5pFpkEg8RIVkx+fLMeRK8VRu4/Z9VxxR1Tfsbs981KftHGOevn9VfWG82VcgYd+k6+HFZm1RpGv0P0Ve55Zp5ritlH7knx4WLWmdDQsvc20OjKp5YuHXitOCtMJqayjDbVKt4kKhCFMrBCEIAQhCAEJUIBEJUIBEJUIBEJUIBEJUiAhXvQL6LgNRmPBUN2vxanPPxC1ZWWt9m7OqW6A95vL/gqm1Y2aaJZTiSqwkRv9VUWmnUpOFRmRbv3dDyVh+aa1hNSGholxJgdZXsEPZLXDC4Tl3geYKg0mWxbj3tHlm1jcOdN2KNBGGeqz9Ws6vUdUfqY6CNw6K2tViY9uQiBmVA7NtJpdUIY3cSYUZOT7L641xTcVsfslQNy3qRVtQptLnENAiSSAAJ4nksnb9o4kWdhcZPfcIA6N1O7WOioLQyrWdirPLjunQdBoFU7FEvXHc3l6NhatsqDTDS5/NjcvMwoTttKevZ1P9PGeKzrbFG7xCU2fiOhVbuLlxoI0VHbOj7wqN5loI+Bn4Kzsu0FCqe5Vbi0h0tPkYlYn8jyBTVS7wd3h9F1XfIfGh6OjipnmmLWyfVYSy3jWssYTjZ+h2Y6A6tWtui9qdoaSzURiYfabw6jmp5Ulopdbg8kC0S1xIMHmVr9j78xgUnnP3Tr/AJSVnrfTkHj6qmoVjRqB2mEgjrqPRdhLxei+dS5FbT79HZghRbrtgrUWVB7wnx3jzUtb08nzrTTwxEJUIcEQlQgBCEiAVCRCAVIhCAEqRCAVIhCAFVX/AHQLSwQ4sqNMseNx5jeDwVqkK40msMlGbg8o5JtNTqV2ihWeKFamZwuMUqwjJwcs/TrWmyENxVaQ3QZYRyObXLqVR7bTUfZrWxjawJNIxLalPcWzqRoRyWO2ou11jaWR/DqH2dWhzcw5k6SJBCx2Qa2e7xbYyag1t+vT+6I5vas8A9s/C4aAjUaxkkbSxd5xL+ZcSfiple76FRzW0nspgie6QWh5GkTlMaBRbVZqtmP8QZbntzB8fkVTyISTTXTRzjTi8xfabPX5UDMaen0Tn5bx6fTQpbPWnf8AT75KQw+HofoshqbZGbRHTmPmF6NnPL5FTMAOvmlbQI5c93iubOeRXGzxy5HRI6nuI++RVoaR038DoenBMmlEgjwO7oU2FJMqLTZQRI+/qFRlz7NVFWnqNRucDqDyK1NWlH149RuKq7dZwRwVlc8Mk1lGioWltek2qzR3HVsatPMFVl50cWY+81C2TtGCo+i7R/eb/ibqB1Gf+VW9sE5EffFac+yqvMJ4Nd+H9oxWdzJ9h/wIHzlagLFfh86HVW8mHyJBW1W6p/SjxebFK+WBUJEKwyioSIQCpEqEAIQhACRKkQAhKhAIhKhAIhCEBX3xdNO1MwvEEGWPbk9jtzmu3Fc+t7qtot1CyWsyKbsJIy7QESHnmQAPNdRKxG3VhY91OqCW1A7CCN7RnM8QdOqhKtz0jXxeVGnLn1h4fw/sQ71uelRr9mWNNMskDCANYzjeOK83WMFZ1nJL6TqfaUw/PDnDmZ6jeFApW59pqlhxOqMBhrhDjHtANgZjhqvdjeTaQTkOywAz72OT8PRcuq0pR2l8EuPe15V3ZTe1n31gbvi6vy5x0/YJgt1DSdPBFnqAjM+Pyd9Vpa1ma9pacwRBWVdan0Hupso08TTBe8kk7wQF5l9aWz0abZTXj7J9Nw3A8wBP/Kfpu5HoQfuFTm22t3vwODWgD0SitaRrVd5N9CFnU0i51SfwXraYjlz+8uqH0QdfA+rSqZtutI98O5OY35J1l9OGVWjlxYS34Fd84sg65oftFDd99OqqrXTmePqPqrilXZX/AJb5dHeY7uv5GN/UKFbafLMahR6LIS9MytrcaT2vbq0hw8DotZaHB4a5ujmgjoYI+Czl5UpaVb3O7FZKRn2Q5v8Aa5wHwwrXW8xOz7TNLsE6K9QcWT5O/dbpYbYeRaHDjT/8gtyvQp/aeLzv95/2BCVCtMYiEIQAlQhACRKhACEIQAhCEAIQhACEIQEerLnYdBErObXsDH2d3utc6fNh9AVo5/iHosxtxflBlPsicVWQQG+5zcd2RIjXNShNRkmzkqZ2pxgssqdt2tpW2hWpZVCQSRvggA+IJCjbRnsqr4EuNQOAicTXiSORn1Ttw3X21ftqjy4U8IY05nId3oB6hPbUvDe2JjHFJ7OJAOFzR6qMYuDl6NNlkLVSv3Y+fv6/sTLrtAqNBGkSCqraBuGuwgHvMMwQMwfoQndnxhbrkTib0In1leto3saaRe9rBLs3OA4Lz719LPQpwpogADeD8T816aOAjqD9Uy68rK0Z18/6RUf/ALQnG3nZP/2eOeCrHovMdbyb1J46f4HC0jl45ehQHcfkvdnr0av8utTduguwk+YlJXs7mZlhA4jNqi4tBST0yvtVgDjibkRmCDmOm8KVStgMMr9G1R8A76r0/OPh9/RM1m7iJB+/vRdUiTSkVt62Z1MkO115HmOSlXA2LL/nfHmF7FQEdlVPc0Y8mSw8J3t9FNsFkNGi1jhnLzkZGbjB6EAHxWumSZVY3hJlnsjVi1AcWOHoVvAueXA/Da6XUjzBC6GF6VD+k8jnr+Yn9hUJEqvMQIQhAIlQhAIhCJQAhEoQAhCEAIQhACEqRARKwJe4DLu6qnu7ZKjTqms8YnzLQc2t5xvPMq6rscHYm55QQqDaa9arQ2kwQ9/DMgHIeJPoUVfnJEv15VReHjJAuSuztq5hxkksawbsbiM9AIjXiqzaugQ9mMkuqNAABAa3vuOGYzgR4q6ui67RSp4RTwucZc9zmEDkACS7xhU20zC20MpPOICk6o/ERJDz2YIGgiNBwlWWS3oq41fWfWz1cTIaATvMZ7iSQPKAqP8AEoAuswOf8w/7FbXZSe0CdQAJyzO8ql28eTWoBwiGPI8SB8l5s+mfRcR55CyVNmpgblZCjLQIy3fXl9OZUGzGI4/fkrBuTc8/h4Lz5PLPYlrAxWszI9n6pGOrUDNF7h/STibyGE5KSxu/efhyHRe4wid/pw8VzyKmk9MmXfejaxDHtbSrbo/lvMZj+l31UitTgkHI7wdR9QqKrSDhB8+c8evxVvdlt/MNc15/i0hr+tnH/EPvlGUU9oonDw2uiHeTZYR/yP2V/d9mIs9OTJDGzPMfus/aGntGM/U5rQdxBOfw9Fq6xAGWXw/5WjjQ02zNyZ9JEWxtw2ql/jauhhc6bVm0U417Rn+4LooXo0dM8vndxz8AhKhaDCIhKhAIhKkKA8veBqsvtNtT+VIA0guccpAzj0J8FIvC1l1dkHu5hYf8QKBxvLpjBHhhP0Wey3Wj0eHxoymvP4J13fiRRe7N9Vk5y9gLf9PhuWquzaZtYAtLKk/oe2f7Tn4L57u4y6OKmOsJxd2Q4TmMiIUfPxfZslwq5r6T6HN+UwQHY2yYzY/XrCep3rSdpUbOWRMHPTLUL57p3lbWZNtFbNunaOPqStFZdvrVTpjHSZUgZuktcY0JMEDyU1YzPL+Gy9HbKdQOEtII4gyF7XItk9un2m1Cm6mKRcCWljjBLRIY5p1BE/enTLBeGNxY8Q4acHDiOGhyU42J6Zht48qyyXklM2pri2GZHjMfJZ+rs3VqEmpXMH3Rid8S4D4K6KT7ZlnKS6WR6+r9ZRfDXhzoPcaZg56xpxVZdVhqY/zNZ5NQmWsOoBGpG7LIBFG5xRq5MFcgEhzXNkaxNMmAR1M8lIpW2o13epPZHGi6o53MOBLRwiCptpLEfyVJOTzP8F9WyOdQtkTHBYW/aJqW9veaC+m3A5zZDnUy/u9CHCeq1tsvZlJjn1abgxo9p4AJ4ZaznosBbHm9LS0UcVNrASCfamZyaN+Q8iVnm8ddnp8Wvyy3qOHl/wCfcfdeX5Wiajpin3agMkiDBgDMid6yF8bXWa1VA9+PugtaWiMiZ95ae3E2qzOdlL7M4OykB3ebiI4HXyXHKNKfvos/ipZya4ynXNKC2buz33YwQO1eDxcwxx1V3ZzTq/yq1J/+Fwkff3ouWsssyTovQokaSDrkYKrlx4vo1R5N2MyR1d7cMCPp58EzUGIxu4+p6rD3XtLXomHntGRBa6JjkfqtZd170bSP4bsL97HZHwKy2USia6uRGX9R6qZyUWjeHYWqlU90Owu5tOTp5J+0mJBy4qnvEDAZ1jP6KqK2bVBTjhm1oWb/AKwMI/ll7geQHd9R8E/e16CkQ1zS7KTEQI368JTl0nGG2gn27PRz5kS7/a1Zi8LRjqOcfZdMdBkB5H4la4ajg8dRcpZfrBe7N1BWtVLCZ78nlGY+C6kFwjZS0VGWovpuggQcgdct/JdKFuq1AA558IHotFViimZv4hS5TTT0ka1CRq9LWeQIhCEAqrr9tBp0HEa6easFV7QCaUcT8ioWPEWWVLM1kqbLTD2gzvBUHbewh9IPAnLC6NYOnr8VY2exOa2WnwUO0XmB3H9CCsnUdnoVt/qeUfRwytZn2eoZaQ3EcLtxAOUHotDdtrY55ceB1PHmtfeOzjLU4NaQ6m52cOh7eBjiDviCqe2bAuog9jVxvBnA6BLZ4jfzUZLzWzfCcIvDff8AwWlO4W4GPHtYZPTJRK1xllUtH8uo2SBuKorbfVpp1CyqHMOgachG6DvVts3eDsRdVcIG4nMkeiyShZDeSf8ANjlp5Mpe13OpVHAS1zDIIyI4EHcumWG83VbHZ7RJxgGTOYLQcZORBk0z/duVJfFhNRlSudIgc/vNNbD3iw032Wo8NOIupYoAMjvNGLKSZ/uK1VWOcSq7Ekpfk6FZtsO1bFGhXrPAAdhYGNDuBLiIzUS12m2WlzqZ7KhhaHubic8x+hzmxJIzhviqyu1lHvVazKbP6nxMYTxaBoePVUN6/iHZqTy2kx9o175cMIcTJhx1HOFpjYzz7KIZ+ha/P/haOfXEYG0QNz+zZZ3jm3C/FH+P4q3pbU12d2pEiMJFF1UVOBDqbok8CAuU/wDz+29oXNFEMmey7OWgbhPtHrKm2T8RKuI9tZ6RHu9kX0i3zJBy6KX6k0g6ISeXHH9NHQLbWq217TaAKdKkC97RoyJlzxn3yJAbqCU1TsFey0XODKZbVcKjJqBlai8yGxxgRInist/9hUIdNCuQdWGoC1xkOk+I4KNW/EJkkssznOJmalQkTluE5iAuOx+kdhU0nGW0/X+f9lntTewsFmLGNAqWjE1rB7NJg9oyczJOQ0+eEuqwdo3A0BucuqHQDgnbZaKlrrPq1W4nPOWsMA0a0cFZWS4bRWbk2GDdu6wqJSSXZvrrwvKQwbE1x7OgDUj3ogE8eiW33S2k0NxB1Q6gZ58FPs91vZl+YaziAQo9na5tUijFR/6okDmq/J+mXNZKK22Q0xDmwdZOp4KC9rqbgRLXag6Ec1oL3bVc8dqcTuA3RxVU6lIc4kCPvJXwllbISoysmhuO/haB2VaBUA7j8oMbjwy+q9WizPqO7MA4pMjhGp+CzVwWR1W10msEuLwYgnIZuPgM12a7brZTqGoZJDWyTAg+4wjjEE8g1UTqXlonRzHXBqW36PF4sFnsTaQywsbT10kRqsPbqrhEjICCcoJ/dabau1FwDBmQcTsxrPd+aytr/iuDBvPlxRocd4W/eWX2x1k7pedXGfAZBbu7aWJ7BzHkMyqW6LLgY0DcAtZcNDMv4ZD5q2qOWefy7MJl0hCFtPIBKkQgFUC+KWKnlqCCp68VmS0hRksrBKLw8lVYnQzNZna+m1zCQATujVa9tnGcquvi7A5kNaFROD8cGui1RtyYz8O7u7W0ONQS1jZwnPMmG5ea3963cHtloGIZ5ZSN4681Q7H3cbPXqT77fQ/utgVZVFeJ3m3N3+SZzTaTZgW2nGPDUbJYYmeMjyBG5cttNlrWSphrNcw7uDhOrToQvoi8btJJfT1ObmTEn9TXe671Wft2YDH0RVcSDDmgGRme6WkTG/Q8c1VKHjo08flP+pze6dqKzwKTKZqkgy3IjrG4dVVX9ctoZNR1BzG65EOAGvukwF0v88GAdlTZRaXTmwDFrDMhAdqcgYiCkqW+pEkkeyW45gwMD5pgA+0f0gRmq0lHo1Ssk+opZONUaeI95W9GwUiDGJxjo1unnv4blfbW7OtYDaqIwsc49pSMA03TqI0GYMcxxVVYR3S9h9nUZYhPLeFKTLaowayMtu8AZtOHj7I81Lsdip7hSHNzjlzyCm0KjrQMPatGcBrhCet1z1abYL6Jac5ykeKplL5LJqPTKm13bSacniof6QQwcuaboWMNf/2283SQPBWtlttSymWmnUG8AAn0lS23jZ6zgarADyEKPlIj+1bRRVyXuAa8u3SBA8Ap1OjUAwnty3rCt7fedmogdg3XfGZ6KntFtfUMvdgH6R7UKLbZzzclpa+4VbIHZBjGAe892ajutppDAxzBuJYDPgmbZbqcRTbPEnMlQqVnqulwwiOLmjyG9TjH5OxXyP2gnA6JbOrnHvu6KB+TMCc3OMNYM3E7sk7ZbJWr1m0qYx1HGABnHEk7gN5XRdnNkWWT+PXd21TMNLcQwnSGA+0Tn3t25XLRG22Nawedhrg/JU8dRp7eoWkMBbMRkzWYEy46dVcWmq2kDnpLnO/W86u6bgpFpd2LcTzhdhh2fdptAzY3yCxd83iXuBEhmYA88z8FGUjNTU7Hki261uL3OI9ocfKPRPbMWE1anaEdFWU2Or1A0aDU8uC6Ncl3imwABQSy8Gm2xQh98E6y0dANTkFrbLRwNDRu+yVBuuwYe87XcOH7qzW2uGFk8C+zzeEKhCFaUAhCEAISJUB4DEOpyvSEwCJ+Xh4cpiSELiWDrbYJm1WVlQQ9ocOYTyF05nBUVrjGRY45TAeO0aJ1ie8PAqgvG7RQnPsi4j+J7dIw0NDSSMTJj1zW2hNV6DajS1wlpEEKEoJl9d8ovfRgKtnaGGlUNPsqrXNluFrYPdxBsk5d1szoQdy55f8As3Wu13aNfjpgxiiHCfZxDTlIyPJdGve6qlkJwgupEyDqM8s/0nP2gmqVqpvYWVGh7CILHd4kEyQDo4DWDn1KzPWmepXY19Udo5ay0l3f0zzjMeSsbFeQY5pqAPp78OcdQtXeWwFCo0mzE03kSBidAJHdDmHMArEjY28ASOxiJz7WlBjf7Wi44prZr/1cJLDLO/b1stSOyYWnjoo4YBSxOq03/wBHveBVZabotlBuJ9AubvIAqAbs8MkdSo9O6rU4SLNViJ9h0xxw6woqtfJxW1pYJ1SvR1bjnhIjzKhWmphd3nTya6R5q+sGwlpqsa5xp0i4SGuD8Q4YoHdUyx/hnUImvXa3PIUhiy3kudA8FJJIjK+CWjKm1F7msa2JgBrRLiTp1WiunYa0V3jtAaDZzxnvlu8taPmtpc11Wayn/paYe5rYL4a58kamqch0aprqpAGJ2GBmymdc88VQ57t0alMr0Vu+bWFoZu276FhmnZ6QdVdqZJIaDl2lQ+yNTA55Lxed9soODWntK2feMhreOEScMDxXq02wEYfZGfdbxO87yczqsBabWadQtdq2R1kjP4Ljb9EaqlJ5kT7zvJ1UgvO6YBy6Kpq1XVnBrf2CcsNgq2k5AhuXe+nFbS59nm0gMlDs0txrGNnLoFMAnVdEui78IDnDPcOHPqoFzXfidJHdb8TwWlhaKa/bPH5fIcnhAEqRKtJhBCEiAVCRCAVCEIBEJUiAEqEIAQhCARKhCA8VKYcCCAQciDmFlb12SGbqBj+g6eB3eK1qSFGUVLssrtlW/pZzB76lF2Go0gjc6QfBwz+MKSy9nfqd4tbU8vZI+K39qsbKow1GtcOBAKo7XshSd/Lc6n/qHkc/iqHS/Rujy65fvWyio285kYCYOZY5sZ5aOOUR5Ju0XgQZApB0RJbUdOm+RzVg7Y+qPZqsI3SHD6ph+yVo40/7nf8AqofpzLVbT3kim0Pdm6oYPuta1gjrmRnvlem12HdJiAXEu3Rv4p1+ydpjVh/zn5hPUNj63vPYOhd9Fzwl8EnZUl+5ECpbYB4cNB5KHVtMrVWbY1ozqVHO5ABo881cWO46FLNtME8Xd4/FTVUmVPl1R62YO77prV4wMMH3nd1v7qztmwlLsi+p36rYIOg1kiN/ityAvFdmJrhxBHmFYqYpFEudY3rSMTY7E1gEBWlgsRqng0an5DmrCy3NGbzPIaeatGMgQBAUYVfJy3k56EpUg0ADIBOIQtBjBCEIASJUIBEJUIAQhCAEiVCAEiEIAQhCAEqEIBEIQgFSJUIBEJUIAQhCARCEIAQhCAEIQgBCVCARCVCARCEIAQlQ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4" name="Picture 8" descr="http://johanileonfabian.260mb.net/estoma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59" y="1916832"/>
            <a:ext cx="3035453" cy="2420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85" y="1412776"/>
            <a:ext cx="9154748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71600" y="4437112"/>
            <a:ext cx="1800200" cy="576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4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6257" y="1196752"/>
            <a:ext cx="9160257" cy="5661248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Intestino Delgado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Bile</a:t>
            </a:r>
            <a:r>
              <a:rPr lang="pt-BR" dirty="0" smtClean="0"/>
              <a:t>: produzida pelo Fígado, </a:t>
            </a:r>
            <a:r>
              <a:rPr lang="pt-BR" dirty="0"/>
              <a:t>não contem enzimas, mas facilita a digestão de </a:t>
            </a:r>
            <a:r>
              <a:rPr lang="pt-BR" b="1" dirty="0"/>
              <a:t>lipídeos</a:t>
            </a:r>
            <a:r>
              <a:rPr lang="pt-BR" dirty="0" smtClean="0"/>
              <a:t>. É armazenada na vesícula biliar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Suco pancreático</a:t>
            </a:r>
            <a:r>
              <a:rPr lang="pt-BR" dirty="0" smtClean="0"/>
              <a:t>: produzido pelo pâncreas, contêm: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Tripsina (quebra proteínas, produzida pelo pâncreas</a:t>
            </a:r>
          </a:p>
          <a:p>
            <a:pPr>
              <a:buFontTx/>
              <a:buChar char="-"/>
            </a:pPr>
            <a:r>
              <a:rPr lang="pt-BR" dirty="0" smtClean="0"/>
              <a:t>Bicarbonato (neutraliza a acidez do estômago</a:t>
            </a:r>
          </a:p>
          <a:p>
            <a:pPr>
              <a:buFontTx/>
              <a:buChar char="-"/>
            </a:pPr>
            <a:r>
              <a:rPr lang="pt-BR" dirty="0" smtClean="0"/>
              <a:t>Lipase (digere os lipídeos, auxiliada pela emulsificação da bile)</a:t>
            </a:r>
          </a:p>
          <a:p>
            <a:pPr>
              <a:buFontTx/>
              <a:buChar char="-"/>
            </a:pPr>
            <a:r>
              <a:rPr lang="pt-BR" dirty="0" smtClean="0"/>
              <a:t>Amilase pancreática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Suco entérico</a:t>
            </a:r>
            <a:r>
              <a:rPr lang="pt-BR" dirty="0" smtClean="0"/>
              <a:t>: produzido pelas células da parede do intestino, possui </a:t>
            </a:r>
            <a:r>
              <a:rPr lang="pt-BR" dirty="0" err="1" smtClean="0"/>
              <a:t>Carboidrases</a:t>
            </a:r>
            <a:r>
              <a:rPr lang="pt-BR" dirty="0" smtClean="0"/>
              <a:t> (quebra carboidratos variados)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87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dicasdesaude.info/blog/wp-content/gallery/desintoxicacao-do-figado/desintoxicacao-do-figado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1138"/>
            <a:ext cx="4398080" cy="414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v.doctissimo.es/medias/doctissimo/images/images_atlas/img_28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61877"/>
            <a:ext cx="3440776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4932040" y="1412776"/>
            <a:ext cx="2160240" cy="14401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076056" y="5085184"/>
            <a:ext cx="33843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400" b="1" dirty="0" smtClean="0"/>
              <a:t>No intestino delgado ocorre a </a:t>
            </a:r>
            <a:r>
              <a:rPr lang="pt-BR" sz="2400" b="1" dirty="0" err="1" smtClean="0"/>
              <a:t>quilificação</a:t>
            </a:r>
            <a:r>
              <a:rPr lang="pt-BR" sz="2400" b="1" dirty="0" smtClean="0"/>
              <a:t>, ou seja, a formação do quilo.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0" y="232090"/>
            <a:ext cx="7653279" cy="6498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5516" y="5877272"/>
            <a:ext cx="151216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Sistema digestório</a:t>
            </a:r>
            <a:endParaRPr lang="pt-BR" sz="1200" b="1" dirty="0"/>
          </a:p>
        </p:txBody>
      </p:sp>
      <p:sp>
        <p:nvSpPr>
          <p:cNvPr id="4" name="Retângulo 3"/>
          <p:cNvSpPr/>
          <p:nvPr/>
        </p:nvSpPr>
        <p:spPr>
          <a:xfrm>
            <a:off x="1141358" y="876604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52905" y="1424721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195949" y="1824916"/>
            <a:ext cx="1954231" cy="66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211960" y="1606980"/>
            <a:ext cx="555090" cy="121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932040" y="1695201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293758" y="2996952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037403" y="2523014"/>
            <a:ext cx="80041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121352" y="2885099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121352" y="3789040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785618" y="2643606"/>
            <a:ext cx="0" cy="53336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052835" y="3633344"/>
            <a:ext cx="233157" cy="33571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 flipV="1">
            <a:off x="4602451" y="4206401"/>
            <a:ext cx="450384" cy="177822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396523" y="4384223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4839058" y="4740759"/>
            <a:ext cx="446934" cy="113497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2095276" y="5128224"/>
            <a:ext cx="1468612" cy="46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74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0"/>
            <a:ext cx="8229600" cy="6552728"/>
          </a:xfrm>
        </p:spPr>
        <p:txBody>
          <a:bodyPr>
            <a:normAutofit/>
          </a:bodyPr>
          <a:lstStyle/>
          <a:p>
            <a:r>
              <a:rPr lang="pt-BR" b="1" dirty="0" smtClean="0"/>
              <a:t>Absorção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Processo pelo qual os nutrientes provenientes da digestão são absorvidos pelo organismo e vão para a corrente sanguínea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Necessita de uma superfície de absorção eficiente em contato com o alimento</a:t>
            </a:r>
          </a:p>
        </p:txBody>
      </p:sp>
      <p:pic>
        <p:nvPicPr>
          <p:cNvPr id="4" name="Picture 4" descr="https://encrypted-tbn0.gstatic.com/images?q=tbn:ANd9GcSWWw1GCFnryVRixiqiPbfKc4qMulC-1yS8vElR1c4BVCoHDWK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9120"/>
            <a:ext cx="2880320" cy="2188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upload.wikimedia.org/wikipedia/commons/6/66/Gobletc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80859"/>
            <a:ext cx="3349723" cy="2216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5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Anatomia e Fisiologia Humana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/>
              <a:t>. Os conjuntos de tecidos, órgãos e processos fisiológicos  são denominados sistemas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. Os sistemas trabalham em sintonia para manter a homeostase do organismo</a:t>
            </a:r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b="1" dirty="0"/>
              <a:t>Homeostase</a:t>
            </a:r>
            <a:r>
              <a:rPr lang="pt-BR" sz="2800" dirty="0"/>
              <a:t>: Estabilidade do meio interno dos </a:t>
            </a:r>
            <a:r>
              <a:rPr lang="pt-BR" sz="2800" dirty="0" smtClean="0"/>
              <a:t>organismos, proporcionada pelo funcionamento em conjunto dos sistemas</a:t>
            </a:r>
            <a:endParaRPr lang="pt-BR" sz="2800" dirty="0"/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976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6347048" cy="5069160"/>
          </a:xfrm>
        </p:spPr>
        <p:txBody>
          <a:bodyPr>
            <a:normAutofit/>
          </a:bodyPr>
          <a:lstStyle/>
          <a:p>
            <a:r>
              <a:rPr lang="pt-BR" b="1" dirty="0" smtClean="0"/>
              <a:t>Vilosidades intestinais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Aumentam a superfície de absorção do intestino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Existem em nível do tecido e da célula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4" descr="http://www.dev.doctissimo.es/medias/doctissimo/images/images_atlas/img_28_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03" y="3789040"/>
            <a:ext cx="2028825" cy="2505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6948264" y="2789312"/>
            <a:ext cx="0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100392" y="2420888"/>
            <a:ext cx="0" cy="26206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6228184" y="2142981"/>
            <a:ext cx="11521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b="1" dirty="0" smtClean="0"/>
              <a:t>Intestino Grosso</a:t>
            </a:r>
            <a:endParaRPr lang="pt-BR" b="1" dirty="0"/>
          </a:p>
        </p:txBody>
      </p:sp>
      <p:sp>
        <p:nvSpPr>
          <p:cNvPr id="11" name="Retângulo 10"/>
          <p:cNvSpPr/>
          <p:nvPr/>
        </p:nvSpPr>
        <p:spPr>
          <a:xfrm>
            <a:off x="7568435" y="1774557"/>
            <a:ext cx="11521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b="1" dirty="0" smtClean="0"/>
              <a:t>Intestino Delgado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772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 descr="http://www.ricardogauchobio.com.br/wordpress/wp-content/uploads/2010/06/ext-2013-aula-20-teste-18-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2" y="1412776"/>
            <a:ext cx="8760843" cy="49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23528" y="5926077"/>
            <a:ext cx="168255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b="1" dirty="0" smtClean="0"/>
              <a:t>Vilosidades intestinais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090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99792" y="2708920"/>
            <a:ext cx="280831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800" b="1" dirty="0" smtClean="0"/>
              <a:t>Vídeo Intestino</a:t>
            </a:r>
          </a:p>
        </p:txBody>
      </p:sp>
    </p:spTree>
    <p:extLst>
      <p:ext uri="{BB962C8B-B14F-4D97-AF65-F5344CB8AC3E}">
        <p14:creationId xmlns:p14="http://schemas.microsoft.com/office/powerpoint/2010/main" val="33434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5" y="262099"/>
            <a:ext cx="7653279" cy="6498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5516" y="5877272"/>
            <a:ext cx="151216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Sistema digestório</a:t>
            </a:r>
            <a:endParaRPr lang="pt-BR" sz="1200" b="1" dirty="0"/>
          </a:p>
        </p:txBody>
      </p:sp>
      <p:sp>
        <p:nvSpPr>
          <p:cNvPr id="4" name="Retângulo 3"/>
          <p:cNvSpPr/>
          <p:nvPr/>
        </p:nvSpPr>
        <p:spPr>
          <a:xfrm>
            <a:off x="1127710" y="903900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48727" y="1464876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244893" y="1824916"/>
            <a:ext cx="1905287" cy="66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211960" y="1606980"/>
            <a:ext cx="555090" cy="121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932040" y="1695201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244893" y="3065119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74806" y="2542083"/>
            <a:ext cx="80041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121352" y="2885099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121352" y="3789040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022824" y="5229200"/>
            <a:ext cx="1613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4785618" y="2643606"/>
            <a:ext cx="0" cy="53336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052835" y="3633344"/>
            <a:ext cx="233157" cy="33571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 flipV="1">
            <a:off x="4602451" y="4206401"/>
            <a:ext cx="450384" cy="177822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4396523" y="4384223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839058" y="4753325"/>
            <a:ext cx="304215" cy="99718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H="1">
            <a:off x="4474618" y="5934476"/>
            <a:ext cx="668655" cy="137919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 flipV="1">
            <a:off x="4079951" y="5875730"/>
            <a:ext cx="195050" cy="38111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V="1">
            <a:off x="3972592" y="5242876"/>
            <a:ext cx="46491" cy="33268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4328710" y="5087320"/>
            <a:ext cx="361815" cy="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5266159" y="4867208"/>
            <a:ext cx="361815" cy="21797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H="1">
            <a:off x="5169413" y="5750511"/>
            <a:ext cx="562545" cy="64376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8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r>
              <a:rPr lang="pt-BR" b="1" dirty="0" smtClean="0"/>
              <a:t>Intestino Grosso</a:t>
            </a:r>
            <a:r>
              <a:rPr lang="pt-BR" dirty="0" smtClean="0"/>
              <a:t>: porção posterior do intestino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Mais espessa</a:t>
            </a:r>
          </a:p>
          <a:p>
            <a:pPr>
              <a:buFontTx/>
              <a:buChar char="-"/>
            </a:pPr>
            <a:r>
              <a:rPr lang="pt-BR" dirty="0" smtClean="0"/>
              <a:t>Porção ascendente, transversal e descendente</a:t>
            </a:r>
          </a:p>
          <a:p>
            <a:pPr>
              <a:buFontTx/>
              <a:buChar char="-"/>
            </a:pPr>
            <a:r>
              <a:rPr lang="pt-BR" dirty="0" smtClean="0"/>
              <a:t>Absorção de água e sais minerais</a:t>
            </a:r>
          </a:p>
        </p:txBody>
      </p:sp>
      <p:pic>
        <p:nvPicPr>
          <p:cNvPr id="3074" name="Picture 2" descr="Image result for intestino gros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23" y="3964368"/>
            <a:ext cx="2933700" cy="2924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63" y="1268760"/>
            <a:ext cx="5647957" cy="5496273"/>
          </a:xfrm>
        </p:spPr>
        <p:txBody>
          <a:bodyPr/>
          <a:lstStyle/>
          <a:p>
            <a:r>
              <a:rPr lang="pt-BR" b="1" dirty="0" smtClean="0"/>
              <a:t>Eliminação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Processo de eliminação de tudo aquilo que não foi digerido ou absorvido pelo corpo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Formação das fezes no intestino grosso e eliminação pelo ânus</a:t>
            </a:r>
            <a:endParaRPr lang="pt-BR" dirty="0"/>
          </a:p>
        </p:txBody>
      </p:sp>
      <p:pic>
        <p:nvPicPr>
          <p:cNvPr id="11266" name="Picture 2" descr="http://www.nlm.nih.gov/medlineplus/spanish/ency/images/ency/fullsize/88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3016"/>
            <a:ext cx="3810000" cy="30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4" y="241930"/>
            <a:ext cx="7653279" cy="6498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5516" y="5877272"/>
            <a:ext cx="151216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Sistema digestório</a:t>
            </a:r>
            <a:endParaRPr lang="pt-BR" sz="1200" b="1" dirty="0"/>
          </a:p>
        </p:txBody>
      </p:sp>
      <p:sp>
        <p:nvSpPr>
          <p:cNvPr id="4" name="Retângulo 3"/>
          <p:cNvSpPr/>
          <p:nvPr/>
        </p:nvSpPr>
        <p:spPr>
          <a:xfrm>
            <a:off x="1119116" y="890252"/>
            <a:ext cx="144498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52905" y="1424721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195949" y="1824916"/>
            <a:ext cx="1954231" cy="66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211960" y="1606980"/>
            <a:ext cx="555090" cy="121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932040" y="1695201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293758" y="3065119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041195" y="2550249"/>
            <a:ext cx="80041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121352" y="2885099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121352" y="3789040"/>
            <a:ext cx="907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022824" y="5229200"/>
            <a:ext cx="1613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4785618" y="2643606"/>
            <a:ext cx="0" cy="53336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052835" y="3633344"/>
            <a:ext cx="233157" cy="33571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 flipV="1">
            <a:off x="4602451" y="4206401"/>
            <a:ext cx="450384" cy="177822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4396523" y="4384223"/>
            <a:ext cx="92982" cy="48298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839058" y="4753325"/>
            <a:ext cx="304215" cy="99718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H="1">
            <a:off x="4474618" y="5934476"/>
            <a:ext cx="668655" cy="137919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 flipV="1">
            <a:off x="4079951" y="5875730"/>
            <a:ext cx="195050" cy="38111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V="1">
            <a:off x="3972592" y="5242876"/>
            <a:ext cx="46491" cy="33268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4328710" y="5087320"/>
            <a:ext cx="361815" cy="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5266159" y="4867208"/>
            <a:ext cx="361815" cy="217976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H="1">
            <a:off x="5169413" y="5750511"/>
            <a:ext cx="562545" cy="64376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726266" y="6394278"/>
            <a:ext cx="40784" cy="36658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7121352" y="5653310"/>
            <a:ext cx="691008" cy="350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7384160" y="6387493"/>
            <a:ext cx="691008" cy="350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6300192" cy="6858000"/>
          </a:xfrm>
        </p:spPr>
        <p:txBody>
          <a:bodyPr>
            <a:normAutofit/>
          </a:bodyPr>
          <a:lstStyle/>
          <a:p>
            <a:r>
              <a:rPr lang="pt-BR" b="1" dirty="0" smtClean="0"/>
              <a:t>Fígado</a:t>
            </a:r>
            <a:r>
              <a:rPr lang="pt-BR" dirty="0" smtClean="0"/>
              <a:t>: maior glândula do corpo humano (1,5Kg), alta atividade metabólica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Secreção da bile</a:t>
            </a:r>
          </a:p>
          <a:p>
            <a:pPr marL="0" indent="0">
              <a:buNone/>
            </a:pPr>
            <a:r>
              <a:rPr lang="pt-BR" dirty="0" smtClean="0"/>
              <a:t>. Metabolização da glicose-glicogênio</a:t>
            </a:r>
          </a:p>
          <a:p>
            <a:pPr marL="0" indent="0">
              <a:buNone/>
            </a:pPr>
            <a:r>
              <a:rPr lang="pt-BR" dirty="0" smtClean="0"/>
              <a:t>. Metabolização de lipídeos</a:t>
            </a:r>
          </a:p>
          <a:p>
            <a:pPr marL="0" indent="0">
              <a:buNone/>
            </a:pPr>
            <a:r>
              <a:rPr lang="pt-BR" dirty="0" smtClean="0"/>
              <a:t>. Metabolização de substancias estranhas (álcool, fármacos)</a:t>
            </a:r>
          </a:p>
          <a:p>
            <a:pPr marL="0" indent="0">
              <a:buNone/>
            </a:pPr>
            <a:r>
              <a:rPr lang="pt-BR" dirty="0" smtClean="0"/>
              <a:t>. Metabolização de hemácias e hemoglobinas</a:t>
            </a:r>
            <a:endParaRPr lang="pt-BR" dirty="0"/>
          </a:p>
        </p:txBody>
      </p:sp>
      <p:pic>
        <p:nvPicPr>
          <p:cNvPr id="4" name="Picture 2" descr="http://www.dicasdesaude.info/blog/wp-content/gallery/desintoxicacao-do-figado/desintoxicacao-do-figado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2" y="1124744"/>
            <a:ext cx="3346809" cy="3155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4932040" cy="6858000"/>
          </a:xfrm>
        </p:spPr>
        <p:txBody>
          <a:bodyPr/>
          <a:lstStyle/>
          <a:p>
            <a:r>
              <a:rPr lang="pt-BR" b="1" dirty="0" smtClean="0"/>
              <a:t>Pâncreas</a:t>
            </a:r>
            <a:r>
              <a:rPr lang="pt-BR" dirty="0" smtClean="0"/>
              <a:t>: importante </a:t>
            </a:r>
            <a:r>
              <a:rPr lang="pt-BR" dirty="0"/>
              <a:t>g</a:t>
            </a:r>
            <a:r>
              <a:rPr lang="pt-BR" dirty="0" smtClean="0"/>
              <a:t>lândula mista, que tem função tanto exócrina quanto endócrina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Exócrina</a:t>
            </a:r>
            <a:r>
              <a:rPr lang="pt-BR" dirty="0" smtClean="0"/>
              <a:t>: suco pancreático liberado no intestino delgado</a:t>
            </a:r>
          </a:p>
          <a:p>
            <a:pPr>
              <a:buFontTx/>
              <a:buChar char="-"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-  </a:t>
            </a:r>
            <a:r>
              <a:rPr lang="pt-BR" b="1" dirty="0" smtClean="0"/>
              <a:t>Endócrina</a:t>
            </a:r>
            <a:r>
              <a:rPr lang="pt-BR" dirty="0" smtClean="0"/>
              <a:t>: insulina e glucagon liberados no sangue (controle da glicemia)</a:t>
            </a:r>
          </a:p>
        </p:txBody>
      </p:sp>
      <p:pic>
        <p:nvPicPr>
          <p:cNvPr id="1026" name="Picture 2" descr="http://www.olivelab.org/uploads/6/3/6/2/6362060/9938406.jpg?5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2"/>
            <a:ext cx="4126803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5" name="Picture 3" descr="C:\Users\Pedro\Google Drive\20160520_00040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r="15297" b="7037"/>
          <a:stretch/>
        </p:blipFill>
        <p:spPr bwMode="auto">
          <a:xfrm>
            <a:off x="-17885" y="133926"/>
            <a:ext cx="9161885" cy="672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7886" y="5229200"/>
            <a:ext cx="9161885" cy="16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4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Anatomia e Fisiologia Humana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Os sistemas humanos: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Sistema Digestório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. Sistema Respiratório</a:t>
            </a:r>
          </a:p>
          <a:p>
            <a:pPr marL="0" indent="0">
              <a:buNone/>
            </a:pPr>
            <a:r>
              <a:rPr lang="pt-BR" dirty="0" smtClean="0"/>
              <a:t>. Sistema Cardiovascular</a:t>
            </a:r>
          </a:p>
          <a:p>
            <a:pPr marL="0" indent="0">
              <a:buNone/>
            </a:pPr>
            <a:r>
              <a:rPr lang="pt-BR" dirty="0" smtClean="0"/>
              <a:t>. Sistema Imunológico</a:t>
            </a:r>
          </a:p>
          <a:p>
            <a:pPr marL="0" indent="0">
              <a:buNone/>
            </a:pPr>
            <a:r>
              <a:rPr lang="pt-BR" dirty="0" smtClean="0"/>
              <a:t>. Sistema Urinário</a:t>
            </a:r>
          </a:p>
          <a:p>
            <a:pPr marL="0" indent="0">
              <a:buNone/>
            </a:pPr>
            <a:r>
              <a:rPr lang="pt-BR" dirty="0" smtClean="0"/>
              <a:t>. Sistema Nervoso</a:t>
            </a:r>
          </a:p>
          <a:p>
            <a:pPr marL="0" indent="0">
              <a:buNone/>
            </a:pPr>
            <a:r>
              <a:rPr lang="pt-BR" dirty="0" smtClean="0"/>
              <a:t>. Sistema Endócrino</a:t>
            </a:r>
          </a:p>
          <a:p>
            <a:pPr marL="0" indent="0">
              <a:buNone/>
            </a:pPr>
            <a:r>
              <a:rPr lang="pt-BR" dirty="0" smtClean="0"/>
              <a:t>. Sistema Reprodutor</a:t>
            </a:r>
            <a:endParaRPr lang="pt-BR" dirty="0"/>
          </a:p>
        </p:txBody>
      </p:sp>
      <p:pic>
        <p:nvPicPr>
          <p:cNvPr id="6146" name="Picture 2" descr="http://4.bp.blogspot.com/-NgedwOHJvvA/TWAxcgkD6LI/AAAAAAAAA38/sW8uHtwFrLE/s1600/sistemas-del-cuerpo-hu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4448175" cy="3552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" y="1556792"/>
            <a:ext cx="9106154" cy="399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27584" y="4005064"/>
            <a:ext cx="7182174" cy="576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6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988840"/>
            <a:ext cx="8229600" cy="4525963"/>
          </a:xfrm>
        </p:spPr>
        <p:txBody>
          <a:bodyPr/>
          <a:lstStyle/>
          <a:p>
            <a:r>
              <a:rPr lang="pt-BR" dirty="0" smtClean="0"/>
              <a:t>Conjunto de canais e estruturas que tem a função de renovar o </a:t>
            </a:r>
            <a:r>
              <a:rPr lang="pt-BR" b="1" dirty="0" smtClean="0"/>
              <a:t>oxigênio</a:t>
            </a:r>
            <a:r>
              <a:rPr lang="pt-BR" dirty="0" smtClean="0"/>
              <a:t> e expelir o </a:t>
            </a:r>
            <a:r>
              <a:rPr lang="pt-BR" b="1" dirty="0" smtClean="0"/>
              <a:t>gás</a:t>
            </a:r>
            <a:r>
              <a:rPr lang="pt-BR" dirty="0" smtClean="0"/>
              <a:t> </a:t>
            </a:r>
            <a:r>
              <a:rPr lang="pt-BR" b="1" dirty="0" smtClean="0"/>
              <a:t>carbônico</a:t>
            </a:r>
            <a:r>
              <a:rPr lang="pt-BR" dirty="0" smtClean="0"/>
              <a:t> do sangue</a:t>
            </a:r>
          </a:p>
          <a:p>
            <a:endParaRPr lang="pt-BR" dirty="0"/>
          </a:p>
          <a:p>
            <a:r>
              <a:rPr lang="pt-BR" dirty="0" smtClean="0"/>
              <a:t>Trocas gasosas ocorrem através do processo de </a:t>
            </a:r>
            <a:r>
              <a:rPr lang="pt-BR" b="1" dirty="0" smtClean="0"/>
              <a:t>difusão</a:t>
            </a:r>
            <a:r>
              <a:rPr lang="pt-BR" dirty="0" smtClean="0"/>
              <a:t> dos gases respiratórios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8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pt-BR" b="1" dirty="0" smtClean="0"/>
              <a:t>Respiração celular</a:t>
            </a:r>
            <a:r>
              <a:rPr lang="pt-BR" dirty="0" smtClean="0"/>
              <a:t>: processo que ocorre no interior de todas as células, nas mitocôndrias, que utiliza de moléculas energéticas (glicose) para gerar energia para a célula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O sistema respiratório vai fornecer às células o oxigênio necessário para realizar essa reação</a:t>
            </a:r>
            <a:endParaRPr lang="pt-BR" dirty="0"/>
          </a:p>
        </p:txBody>
      </p:sp>
      <p:pic>
        <p:nvPicPr>
          <p:cNvPr id="2050" name="Picture 2" descr="http://4.bp.blogspot.com/-p3KTXAotRiE/UXamxuQpOcI/AAAAAAAABoI/HQd4IZ653fE/s1600/Equa%25C3%25A7%25C3%25A3o+resumida+respira%25C3%25A7%25C3%25A3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25393"/>
            <a:ext cx="7724775" cy="77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683568" y="4059476"/>
            <a:ext cx="1296144" cy="7715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09590" y="4059476"/>
            <a:ext cx="1296144" cy="7715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6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omofuncionaque.com/wp-content/uploads/2015/01/Anatom%C3%ADa-del-sistema-respirator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86" y="404664"/>
            <a:ext cx="7129478" cy="6344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3528" y="6093296"/>
            <a:ext cx="28148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Sistema Respiratório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422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5175" y="1341"/>
            <a:ext cx="8229600" cy="1143000"/>
          </a:xfrm>
        </p:spPr>
        <p:txBody>
          <a:bodyPr/>
          <a:lstStyle/>
          <a:p>
            <a:r>
              <a:rPr lang="pt-BR" dirty="0" smtClean="0"/>
              <a:t>Sistema Respiratório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1520742"/>
            <a:ext cx="1368152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Fossas Nasais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57273" y="1766963"/>
            <a:ext cx="172819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Faringe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372200" y="1766963"/>
            <a:ext cx="188208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Laringe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427093" y="3911187"/>
            <a:ext cx="177229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Traqueia</a:t>
            </a:r>
            <a:endParaRPr lang="pt-BR" b="1" dirty="0"/>
          </a:p>
        </p:txBody>
      </p:sp>
      <p:sp>
        <p:nvSpPr>
          <p:cNvPr id="8" name="Seta para a direita 7"/>
          <p:cNvSpPr/>
          <p:nvPr/>
        </p:nvSpPr>
        <p:spPr>
          <a:xfrm>
            <a:off x="2177283" y="1861005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5254285" y="1861004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6979052" y="2774487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 rot="5400000">
            <a:off x="6979052" y="5185705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427093" y="5885985"/>
            <a:ext cx="177229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Brônquio</a:t>
            </a:r>
            <a:endParaRPr lang="pt-BR" b="1" dirty="0"/>
          </a:p>
        </p:txBody>
      </p:sp>
      <p:sp>
        <p:nvSpPr>
          <p:cNvPr id="18" name="Seta para a direita 17"/>
          <p:cNvSpPr/>
          <p:nvPr/>
        </p:nvSpPr>
        <p:spPr>
          <a:xfrm rot="10800000">
            <a:off x="5364088" y="5980026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070167" y="5885984"/>
            <a:ext cx="21024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Bronquíolo</a:t>
            </a:r>
            <a:endParaRPr lang="pt-BR" b="1" dirty="0"/>
          </a:p>
        </p:txBody>
      </p:sp>
      <p:sp>
        <p:nvSpPr>
          <p:cNvPr id="20" name="Seta para a direita 19"/>
          <p:cNvSpPr/>
          <p:nvPr/>
        </p:nvSpPr>
        <p:spPr>
          <a:xfrm rot="10800000">
            <a:off x="2145773" y="5980027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215516" y="5885985"/>
            <a:ext cx="172819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Alvéolo</a:t>
            </a:r>
            <a:endParaRPr lang="pt-BR" b="1" dirty="0"/>
          </a:p>
        </p:txBody>
      </p:sp>
      <p:pic>
        <p:nvPicPr>
          <p:cNvPr id="1026" name="Picture 2" descr="http://cmapspublic3.ihmc.us/rid%3D1HSSVZL3S-18JVT0L-KBF/Bronquiol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49" y="2803305"/>
            <a:ext cx="2800538" cy="280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/>
          <p:cNvCxnSpPr/>
          <p:nvPr/>
        </p:nvCxnSpPr>
        <p:spPr>
          <a:xfrm flipV="1">
            <a:off x="7668344" y="1492874"/>
            <a:ext cx="0" cy="368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6556412" y="1081502"/>
            <a:ext cx="222386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“Válvula” Epiglote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31513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Fossas nasais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Canal por onde o ar atmosférico “rico” (20%)  em oxigênio entra no organismo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Tem a função de:</a:t>
            </a:r>
          </a:p>
          <a:p>
            <a:pPr>
              <a:buFontTx/>
              <a:buChar char="-"/>
            </a:pPr>
            <a:r>
              <a:rPr lang="pt-BR" sz="2600" dirty="0" smtClean="0"/>
              <a:t>Aquecer</a:t>
            </a:r>
          </a:p>
          <a:p>
            <a:pPr>
              <a:buFontTx/>
              <a:buChar char="-"/>
            </a:pPr>
            <a:r>
              <a:rPr lang="pt-BR" sz="2600" dirty="0" smtClean="0"/>
              <a:t>Umidificar</a:t>
            </a:r>
          </a:p>
          <a:p>
            <a:pPr>
              <a:buFontTx/>
              <a:buChar char="-"/>
            </a:pPr>
            <a:r>
              <a:rPr lang="pt-BR" sz="2600" dirty="0" smtClean="0"/>
              <a:t>Filtrar</a:t>
            </a:r>
          </a:p>
          <a:p>
            <a:pPr>
              <a:buFontTx/>
              <a:buChar char="-"/>
            </a:pPr>
            <a:endParaRPr lang="pt-BR" sz="2600" dirty="0" smtClean="0"/>
          </a:p>
          <a:p>
            <a:pPr marL="0" indent="0">
              <a:buNone/>
            </a:pPr>
            <a:r>
              <a:rPr lang="pt-BR" sz="2600" dirty="0" smtClean="0"/>
              <a:t>. </a:t>
            </a:r>
            <a:r>
              <a:rPr lang="pt-BR" dirty="0" smtClean="0"/>
              <a:t>Muco e pelos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65420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6264696"/>
          </a:xfrm>
        </p:spPr>
        <p:txBody>
          <a:bodyPr/>
          <a:lstStyle/>
          <a:p>
            <a:r>
              <a:rPr lang="pt-BR" b="1" dirty="0" smtClean="0"/>
              <a:t>Faringe</a:t>
            </a:r>
            <a:r>
              <a:rPr lang="pt-BR" dirty="0" smtClean="0"/>
              <a:t>: canal comum aos sistemas respiratório e digestório.</a:t>
            </a:r>
          </a:p>
          <a:p>
            <a:endParaRPr lang="pt-BR" dirty="0"/>
          </a:p>
          <a:p>
            <a:r>
              <a:rPr lang="pt-BR" b="1" dirty="0" smtClean="0"/>
              <a:t>Laringe</a:t>
            </a:r>
            <a:r>
              <a:rPr lang="pt-BR" dirty="0" smtClean="0"/>
              <a:t>: canal por onde o ar é transportado até à traqueia. Pregas </a:t>
            </a:r>
            <a:r>
              <a:rPr lang="pt-BR" dirty="0" smtClean="0"/>
              <a:t>vocais. Placas cartilaginosas</a:t>
            </a:r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Traqueia</a:t>
            </a:r>
            <a:r>
              <a:rPr lang="pt-BR" dirty="0" smtClean="0"/>
              <a:t>: canal formado por semicírculos cartilaginosos. Muco e pelos retêm partículas indesejadas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9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mapspublic3.ihmc.us/rid%3D1HSSVZL3S-18JVT0L-KBF/Bronquiol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752"/>
            <a:ext cx="6804248" cy="6804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7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268760"/>
            <a:ext cx="6995120" cy="5069160"/>
          </a:xfrm>
        </p:spPr>
        <p:txBody>
          <a:bodyPr>
            <a:normAutofit/>
          </a:bodyPr>
          <a:lstStyle/>
          <a:p>
            <a:r>
              <a:rPr lang="pt-BR" b="1" dirty="0" smtClean="0"/>
              <a:t>Alvéolo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Menor parte do conjunto de canais que compõem o trato respiratório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Fundo cego (extremidade fechada)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Circundado de </a:t>
            </a:r>
            <a:r>
              <a:rPr lang="pt-BR" b="1" dirty="0" smtClean="0"/>
              <a:t>capilares</a:t>
            </a:r>
            <a:r>
              <a:rPr lang="pt-BR" dirty="0" smtClean="0"/>
              <a:t> (vasos) </a:t>
            </a:r>
            <a:r>
              <a:rPr lang="pt-BR" b="1" dirty="0" smtClean="0"/>
              <a:t>sanguíneos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Seta para a direita 4"/>
          <p:cNvSpPr/>
          <p:nvPr/>
        </p:nvSpPr>
        <p:spPr>
          <a:xfrm>
            <a:off x="2177283" y="5894950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059832" y="5800908"/>
            <a:ext cx="20348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Hematose</a:t>
            </a:r>
            <a:endParaRPr lang="pt-BR" b="1" dirty="0"/>
          </a:p>
        </p:txBody>
      </p:sp>
      <p:pic>
        <p:nvPicPr>
          <p:cNvPr id="2050" name="Picture 2" descr="http://www.escuelapedia.com/wp-content/uploads/Alveolos-pulmona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2" y="3429000"/>
            <a:ext cx="2665688" cy="3265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b="1" dirty="0" smtClean="0"/>
              <a:t>Hematose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Processo de troca gasosa que ocorre entre o ar atmosférico dos alvéolos e os capilares sanguíneos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0070C0"/>
                </a:solidFill>
              </a:rPr>
              <a:t>Gás carbônico </a:t>
            </a:r>
            <a:r>
              <a:rPr lang="pt-BR" dirty="0" smtClean="0"/>
              <a:t>passa do sangue para os alvéolos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FF0000"/>
                </a:solidFill>
              </a:rPr>
              <a:t>Oxigênio</a:t>
            </a:r>
            <a:r>
              <a:rPr lang="pt-BR" dirty="0" smtClean="0"/>
              <a:t> passa dos alvéolos para o sangue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97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6780" y="1268760"/>
            <a:ext cx="6018940" cy="5589240"/>
          </a:xfrm>
        </p:spPr>
        <p:txBody>
          <a:bodyPr>
            <a:normAutofit/>
          </a:bodyPr>
          <a:lstStyle/>
          <a:p>
            <a:r>
              <a:rPr lang="pt-BR" dirty="0" smtClean="0"/>
              <a:t>Longo tubo com </a:t>
            </a:r>
            <a:r>
              <a:rPr lang="pt-BR" b="1" dirty="0" smtClean="0"/>
              <a:t>regiões</a:t>
            </a:r>
            <a:r>
              <a:rPr lang="pt-BR" dirty="0" smtClean="0"/>
              <a:t> </a:t>
            </a:r>
            <a:r>
              <a:rPr lang="pt-BR" b="1" dirty="0" smtClean="0"/>
              <a:t>especializadas</a:t>
            </a:r>
            <a:r>
              <a:rPr lang="pt-BR" dirty="0" smtClean="0"/>
              <a:t> e glândulas anexas</a:t>
            </a:r>
          </a:p>
          <a:p>
            <a:endParaRPr lang="pt-BR" dirty="0"/>
          </a:p>
          <a:p>
            <a:r>
              <a:rPr lang="pt-BR" dirty="0" smtClean="0"/>
              <a:t>Função de prover água, íons e nutrientes para o corpo</a:t>
            </a:r>
          </a:p>
          <a:p>
            <a:endParaRPr lang="pt-BR" dirty="0"/>
          </a:p>
          <a:p>
            <a:r>
              <a:rPr lang="pt-BR" dirty="0" smtClean="0"/>
              <a:t>Tecidos básicos: Tecido epitelial de revestimento e glandular </a:t>
            </a:r>
            <a:endParaRPr lang="pt-BR" dirty="0"/>
          </a:p>
        </p:txBody>
      </p:sp>
      <p:pic>
        <p:nvPicPr>
          <p:cNvPr id="1028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97" y="1412776"/>
            <a:ext cx="3476815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860" y="-171400"/>
            <a:ext cx="8229600" cy="1143000"/>
          </a:xfrm>
        </p:spPr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pic>
        <p:nvPicPr>
          <p:cNvPr id="3074" name="Picture 2" descr="https://amandaraphaelabioifes.files.wordpress.com/2011/02/imagem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6934"/>
            <a:ext cx="8881315" cy="3925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23528" y="836712"/>
            <a:ext cx="20348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Hematose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7257" y="5661248"/>
            <a:ext cx="288032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Sangue Arterial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868144" y="5661248"/>
            <a:ext cx="288032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Sangue Venoso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47337" y="6273225"/>
            <a:ext cx="144016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+ Oxigênio</a:t>
            </a:r>
            <a:endParaRPr lang="pt-BR" sz="1200" b="1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265236" y="6246023"/>
            <a:ext cx="208613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70C0"/>
                </a:solidFill>
              </a:rPr>
              <a:t>+ Gás Carbônico</a:t>
            </a:r>
            <a:endParaRPr lang="pt-B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pt-BR" dirty="0" smtClean="0"/>
              <a:t>Mas como os gases circulam no sangue?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Hemoglobina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Proteína pela qual os gases respiratórios são </a:t>
            </a:r>
            <a:r>
              <a:rPr lang="pt-BR" b="1" dirty="0" smtClean="0"/>
              <a:t>transportados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Existe dentro das </a:t>
            </a:r>
            <a:r>
              <a:rPr lang="pt-BR" b="1" dirty="0" smtClean="0"/>
              <a:t>Hemácias</a:t>
            </a:r>
            <a:endParaRPr lang="pt-BR" b="1" dirty="0"/>
          </a:p>
        </p:txBody>
      </p:sp>
      <p:pic>
        <p:nvPicPr>
          <p:cNvPr id="4102" name="Picture 6" descr="http://odontoup.com.br/wp-content/uploads/2013/06/5048300672_60587d14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717658"/>
            <a:ext cx="3101330" cy="1941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7493" y="0"/>
            <a:ext cx="8229600" cy="1143000"/>
          </a:xfrm>
        </p:spPr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pic>
        <p:nvPicPr>
          <p:cNvPr id="4" name="Picture 2" descr="http://www.ricardogauchobio.com.br/wordpress/wp-content/uploads/2010/06/ext-2013-aula-22-teste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45562" cy="5305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Monóxido de carbono (!!!)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Produzido pela queima de combustível em automóveis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Cigarro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Se liga fortemente a Hemoglobina</a:t>
            </a:r>
            <a:endParaRPr lang="pt-BR" dirty="0"/>
          </a:p>
        </p:txBody>
      </p:sp>
      <p:sp>
        <p:nvSpPr>
          <p:cNvPr id="4" name="Seta para a direita 3"/>
          <p:cNvSpPr/>
          <p:nvPr/>
        </p:nvSpPr>
        <p:spPr>
          <a:xfrm>
            <a:off x="6142653" y="6093296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164288" y="5431576"/>
            <a:ext cx="165618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Diminui eficiência da respiração (asfixia)</a:t>
            </a:r>
            <a:endParaRPr lang="pt-BR" sz="2000" b="1" dirty="0"/>
          </a:p>
        </p:txBody>
      </p:sp>
      <p:pic>
        <p:nvPicPr>
          <p:cNvPr id="6146" name="Picture 2" descr="http://naboleia.com.br/images/imagens_noticias/destaque_09102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5024"/>
            <a:ext cx="3132348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stitutosocioambientaldhc.com.br/uploadfiles/texts/1405105270_1754712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49" y="3140968"/>
            <a:ext cx="285750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b="1" dirty="0" smtClean="0"/>
              <a:t>Movimentos respiratórios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Inspiração</a:t>
            </a:r>
            <a:r>
              <a:rPr lang="pt-BR" dirty="0" smtClean="0"/>
              <a:t>: contração dos músculos intercostais e do diafragma. Aumento da caixa torácica, diminuição da pressão interna, entrada de ar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Expiração</a:t>
            </a:r>
            <a:r>
              <a:rPr lang="pt-BR" dirty="0" smtClean="0"/>
              <a:t>: relaxamento dos mesmos músculos, diminuição da caixa torácica, expulsão do ar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Vídeoooo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52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Respiratório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4525963"/>
          </a:xfrm>
        </p:spPr>
        <p:txBody>
          <a:bodyPr/>
          <a:lstStyle/>
          <a:p>
            <a:r>
              <a:rPr lang="pt-BR" b="1" dirty="0" smtClean="0"/>
              <a:t>Controle da respiração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Bulbo Respiratório: Sistema </a:t>
            </a:r>
            <a:r>
              <a:rPr lang="pt-BR" dirty="0"/>
              <a:t>N</a:t>
            </a:r>
            <a:r>
              <a:rPr lang="pt-BR" dirty="0" smtClean="0"/>
              <a:t>ervoso Central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Controle </a:t>
            </a:r>
            <a:r>
              <a:rPr lang="pt-BR" b="1" dirty="0" smtClean="0"/>
              <a:t>involuntário</a:t>
            </a:r>
            <a:r>
              <a:rPr lang="pt-BR" dirty="0" smtClean="0"/>
              <a:t> da respiração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pH do sangue (ácido carbônico)</a:t>
            </a:r>
            <a:endParaRPr lang="pt-BR" dirty="0"/>
          </a:p>
        </p:txBody>
      </p:sp>
      <p:pic>
        <p:nvPicPr>
          <p:cNvPr id="7170" name="Picture 2" descr="https://encrypted-tbn1.gstatic.com/images?q=tbn:ANd9GcRPU5WPYGZ0lrUR0UFebO_M5yX_IRVWsUXTOWcTdMZ-3gC8yq0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365104"/>
            <a:ext cx="2944680" cy="233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43608" y="5788742"/>
            <a:ext cx="446449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É possível cometer suicídio prendendo a respiração???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476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5916"/>
            <a:ext cx="8797563" cy="5157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915198" y="5013176"/>
            <a:ext cx="7503588" cy="9304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0"/>
            <a:ext cx="582306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051720" y="6165304"/>
            <a:ext cx="46085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2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Cardiovascular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628800"/>
            <a:ext cx="5040560" cy="5229200"/>
          </a:xfrm>
        </p:spPr>
        <p:txBody>
          <a:bodyPr/>
          <a:lstStyle/>
          <a:p>
            <a:r>
              <a:rPr lang="pt-BR" dirty="0" smtClean="0"/>
              <a:t>Conjunto </a:t>
            </a:r>
            <a:r>
              <a:rPr lang="pt-BR" b="1" dirty="0" smtClean="0"/>
              <a:t>fechado</a:t>
            </a:r>
            <a:r>
              <a:rPr lang="pt-BR" dirty="0" smtClean="0"/>
              <a:t> (?) de canais repletos de fluido (</a:t>
            </a:r>
            <a:r>
              <a:rPr lang="pt-BR" b="1" dirty="0" smtClean="0"/>
              <a:t>sangue</a:t>
            </a:r>
            <a:r>
              <a:rPr lang="pt-BR" dirty="0" smtClean="0"/>
              <a:t>), ligados a uma “bomba” (</a:t>
            </a:r>
            <a:r>
              <a:rPr lang="pt-BR" b="1" dirty="0" smtClean="0"/>
              <a:t>coração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smtClean="0"/>
              <a:t>Transporte de gases, nutrientes, excretas, hormônios e outras moléculas pelo corpo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194" name="Picture 2" descr="http://www.portalsaofrancisco.com.br/alfa/corpo-humano-sistema-circulatorio/Sistem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56792"/>
            <a:ext cx="2914884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tatic.todamateria.com.br/upload/54/08/5408c09ee1f63-sistema-digestivo-sistema-digestor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8028384" cy="681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Cardiovascular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2465" y="126876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pt-BR" sz="3900" b="1" dirty="0" smtClean="0"/>
              <a:t>Vasos Sanguíneos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FF0000"/>
                </a:solidFill>
              </a:rPr>
              <a:t>Artérias</a:t>
            </a:r>
            <a:r>
              <a:rPr lang="pt-BR" dirty="0" smtClean="0"/>
              <a:t>: Maior calibre, </a:t>
            </a:r>
            <a:r>
              <a:rPr lang="pt-BR" b="1" dirty="0" smtClean="0"/>
              <a:t>muito</a:t>
            </a:r>
            <a:r>
              <a:rPr lang="pt-BR" dirty="0" smtClean="0"/>
              <a:t> </a:t>
            </a:r>
            <a:r>
              <a:rPr lang="pt-BR" b="1" dirty="0" smtClean="0"/>
              <a:t>musculares. </a:t>
            </a:r>
            <a:r>
              <a:rPr lang="pt-BR" dirty="0" smtClean="0">
                <a:solidFill>
                  <a:srgbClr val="FF0000"/>
                </a:solidFill>
              </a:rPr>
              <a:t>Saem</a:t>
            </a:r>
            <a:r>
              <a:rPr lang="pt-BR" dirty="0" smtClean="0"/>
              <a:t> do coração</a:t>
            </a:r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70C0"/>
                </a:solidFill>
              </a:rPr>
              <a:t>Veias</a:t>
            </a:r>
            <a:r>
              <a:rPr lang="pt-BR" dirty="0" smtClean="0"/>
              <a:t>: Calibre intermediário, musculares, presença de </a:t>
            </a:r>
            <a:r>
              <a:rPr lang="pt-BR" b="1" dirty="0" smtClean="0"/>
              <a:t>válvulas. </a:t>
            </a:r>
            <a:r>
              <a:rPr lang="pt-BR" dirty="0" smtClean="0">
                <a:solidFill>
                  <a:srgbClr val="0070C0"/>
                </a:solidFill>
              </a:rPr>
              <a:t>Chegam</a:t>
            </a:r>
            <a:r>
              <a:rPr lang="pt-BR" dirty="0" smtClean="0"/>
              <a:t> ao coração</a:t>
            </a:r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Capilares: Calibre muito pequeno, parede fina, trocas gasosas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645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Cardiovascular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 descr="http://www.infoescola.com/wp-content/uploads/2009/08/veia-arteria-capil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2174" cy="4818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Cardiovascular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pt-BR" sz="3800" b="1" dirty="0" smtClean="0"/>
              <a:t>Coração</a:t>
            </a:r>
            <a:r>
              <a:rPr lang="pt-BR" b="1" dirty="0" smtClean="0"/>
              <a:t>: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Órgão com musculatura </a:t>
            </a:r>
            <a:r>
              <a:rPr lang="pt-BR" b="1" dirty="0" smtClean="0"/>
              <a:t>extremamente</a:t>
            </a:r>
            <a:r>
              <a:rPr lang="pt-BR" dirty="0" smtClean="0"/>
              <a:t> desenvolvida (músculo estriado esquelético)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Recebe e bombeia o sangue dos pulmões e do corpo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Nó </a:t>
            </a:r>
            <a:r>
              <a:rPr lang="pt-BR" dirty="0" err="1" smtClean="0"/>
              <a:t>sino-atrial</a:t>
            </a:r>
            <a:r>
              <a:rPr lang="pt-BR" dirty="0" smtClean="0"/>
              <a:t> (marca-passo)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Movimentos do coração: </a:t>
            </a:r>
            <a:r>
              <a:rPr lang="pt-BR" b="1" dirty="0" smtClean="0"/>
              <a:t>Sístole</a:t>
            </a:r>
            <a:r>
              <a:rPr lang="pt-BR" dirty="0" smtClean="0"/>
              <a:t> (contração) e </a:t>
            </a:r>
            <a:r>
              <a:rPr lang="pt-BR" b="1" dirty="0" smtClean="0"/>
              <a:t>Diástole</a:t>
            </a:r>
            <a:r>
              <a:rPr lang="pt-BR" dirty="0" smtClean="0"/>
              <a:t> (relaxamento)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2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thumb/4/46/Sistema_Circulat%C3%B3rio_Humano.svg/2000px-Sistema_Circulat%C3%B3rio_Human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1" y="116632"/>
            <a:ext cx="6601603" cy="6601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200291" y="6165304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O Coração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22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upload.wikimedia.org/wikipedia/commons/thumb/4/46/Sistema_Circulat%C3%B3rio_Humano.svg/2000px-Sistema_Circulat%C3%B3rio_Human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82" y="1170627"/>
            <a:ext cx="5472409" cy="54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5508104" y="3484473"/>
            <a:ext cx="0" cy="50591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643349" y="4264054"/>
            <a:ext cx="0" cy="5718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 flipV="1">
            <a:off x="4987134" y="4181724"/>
            <a:ext cx="464247" cy="53376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 flipV="1">
            <a:off x="4073926" y="2972643"/>
            <a:ext cx="667052" cy="103242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4175569" y="1891889"/>
            <a:ext cx="449622" cy="8096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3385051" y="851320"/>
            <a:ext cx="77599" cy="113752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3549273" y="2406880"/>
            <a:ext cx="173246" cy="176544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08099" y="4487774"/>
            <a:ext cx="917092" cy="95745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V="1">
            <a:off x="4592613" y="3577733"/>
            <a:ext cx="0" cy="138876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V="1">
            <a:off x="4474320" y="2505067"/>
            <a:ext cx="1047602" cy="66758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5643349" y="2582598"/>
            <a:ext cx="1448931" cy="1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7468247" y="1045850"/>
            <a:ext cx="13749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Pulmão</a:t>
            </a:r>
            <a:endParaRPr lang="pt-BR" sz="2000" b="1" dirty="0"/>
          </a:p>
        </p:txBody>
      </p:sp>
      <p:cxnSp>
        <p:nvCxnSpPr>
          <p:cNvPr id="44" name="Conector de seta reta 43"/>
          <p:cNvCxnSpPr/>
          <p:nvPr/>
        </p:nvCxnSpPr>
        <p:spPr>
          <a:xfrm flipH="1">
            <a:off x="7897552" y="1810020"/>
            <a:ext cx="641542" cy="136263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H="1">
            <a:off x="6644173" y="3440220"/>
            <a:ext cx="1253379" cy="7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323528" y="1045850"/>
            <a:ext cx="13749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Pulmão</a:t>
            </a:r>
            <a:endParaRPr lang="pt-BR" sz="2000" b="1" dirty="0"/>
          </a:p>
        </p:txBody>
      </p:sp>
      <p:sp>
        <p:nvSpPr>
          <p:cNvPr id="62" name="CaixaDeTexto 61"/>
          <p:cNvSpPr txBox="1"/>
          <p:nvPr/>
        </p:nvSpPr>
        <p:spPr>
          <a:xfrm>
            <a:off x="2773776" y="188640"/>
            <a:ext cx="286957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Corpo “superior”</a:t>
            </a:r>
            <a:endParaRPr lang="pt-BR" sz="20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115616" y="6307330"/>
            <a:ext cx="260690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Corpo “inferior”</a:t>
            </a:r>
            <a:endParaRPr lang="pt-BR" sz="2000" b="1" dirty="0"/>
          </a:p>
        </p:txBody>
      </p:sp>
      <p:cxnSp>
        <p:nvCxnSpPr>
          <p:cNvPr id="81" name="Conector de seta reta 80"/>
          <p:cNvCxnSpPr/>
          <p:nvPr/>
        </p:nvCxnSpPr>
        <p:spPr>
          <a:xfrm flipV="1">
            <a:off x="6991119" y="1627562"/>
            <a:ext cx="848424" cy="74616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/>
          <p:nvPr/>
        </p:nvCxnSpPr>
        <p:spPr>
          <a:xfrm flipH="1" flipV="1">
            <a:off x="4175569" y="711860"/>
            <a:ext cx="565410" cy="85721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/>
          <p:nvPr/>
        </p:nvCxnSpPr>
        <p:spPr>
          <a:xfrm flipV="1">
            <a:off x="3384986" y="5537654"/>
            <a:ext cx="164287" cy="76967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 flipV="1">
            <a:off x="3549273" y="4718664"/>
            <a:ext cx="230064" cy="69762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 flipH="1" flipV="1">
            <a:off x="2446971" y="2132856"/>
            <a:ext cx="751145" cy="58577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/>
          <p:nvPr/>
        </p:nvCxnSpPr>
        <p:spPr>
          <a:xfrm flipH="1" flipV="1">
            <a:off x="1826799" y="1627562"/>
            <a:ext cx="611276" cy="47534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/>
          <p:nvPr/>
        </p:nvCxnSpPr>
        <p:spPr>
          <a:xfrm>
            <a:off x="323528" y="1657677"/>
            <a:ext cx="1078320" cy="111297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/>
          <p:nvPr/>
        </p:nvCxnSpPr>
        <p:spPr>
          <a:xfrm>
            <a:off x="1561713" y="2857889"/>
            <a:ext cx="691560" cy="43171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/>
          <p:nvPr/>
        </p:nvCxnSpPr>
        <p:spPr>
          <a:xfrm>
            <a:off x="2438075" y="3412653"/>
            <a:ext cx="636018" cy="76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724873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691680" y="5373216"/>
            <a:ext cx="2304256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2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0"/>
            <a:ext cx="5328592" cy="6901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428846" y="6237312"/>
            <a:ext cx="4807449" cy="6643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5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Conjunto de órgãos e canais que tem a função de:</a:t>
            </a:r>
          </a:p>
          <a:p>
            <a:endParaRPr lang="pt-BR" dirty="0"/>
          </a:p>
          <a:p>
            <a:r>
              <a:rPr lang="pt-BR" dirty="0" smtClean="0"/>
              <a:t> </a:t>
            </a:r>
            <a:r>
              <a:rPr lang="pt-BR" dirty="0"/>
              <a:t>M</a:t>
            </a:r>
            <a:r>
              <a:rPr lang="pt-BR" dirty="0" smtClean="0"/>
              <a:t>anter o controle hídrico do organismo </a:t>
            </a:r>
          </a:p>
          <a:p>
            <a:endParaRPr lang="pt-BR" dirty="0"/>
          </a:p>
          <a:p>
            <a:r>
              <a:rPr lang="pt-BR" dirty="0" smtClean="0"/>
              <a:t>Função de excretar os produtos </a:t>
            </a:r>
            <a:r>
              <a:rPr lang="pt-BR" b="1" dirty="0" smtClean="0"/>
              <a:t>nitrogenados</a:t>
            </a:r>
            <a:r>
              <a:rPr lang="pt-BR" dirty="0" smtClean="0"/>
              <a:t> oriundos da digestão e metabolismo celular</a:t>
            </a:r>
          </a:p>
          <a:p>
            <a:endParaRPr lang="pt-BR" dirty="0"/>
          </a:p>
          <a:p>
            <a:r>
              <a:rPr lang="pt-BR" dirty="0" smtClean="0"/>
              <a:t>Reabsorção de íons importantes para o organismo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475656" y="5672323"/>
            <a:ext cx="33843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Defecação ≠ Excreção</a:t>
            </a:r>
            <a:endParaRPr lang="pt-BR" sz="2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16016" y="6116432"/>
            <a:ext cx="25839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Fezes ≠ Excretas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6541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872" y="99805"/>
            <a:ext cx="8229600" cy="1143000"/>
          </a:xfrm>
        </p:spPr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pic>
        <p:nvPicPr>
          <p:cNvPr id="1026" name="Picture 2" descr="http://thumbs.dreamstime.com/z/sistema-urin%C3%A1rio-humano-2742647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2"/>
          <a:stretch/>
        </p:blipFill>
        <p:spPr bwMode="auto">
          <a:xfrm>
            <a:off x="971600" y="1268760"/>
            <a:ext cx="7390176" cy="5439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201311" y="2708920"/>
            <a:ext cx="89352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Rim</a:t>
            </a:r>
            <a:endParaRPr lang="pt-BR" sz="2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012160" y="3999464"/>
            <a:ext cx="127183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Ureter</a:t>
            </a:r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20" y="5085184"/>
            <a:ext cx="25839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Bexiga urinária</a:t>
            </a:r>
            <a:endParaRPr lang="pt-BR" sz="2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80678" y="5805264"/>
            <a:ext cx="127183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Uretra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379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84584" y="188640"/>
            <a:ext cx="8229600" cy="1143000"/>
          </a:xfrm>
        </p:spPr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326001"/>
            <a:ext cx="8229600" cy="4525963"/>
          </a:xfrm>
        </p:spPr>
        <p:txBody>
          <a:bodyPr/>
          <a:lstStyle/>
          <a:p>
            <a:r>
              <a:rPr lang="pt-BR" b="1" dirty="0" smtClean="0"/>
              <a:t>Rim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Órgão responsável por “filtrar” o sangue circulante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. Retira do sangue os compostos nitrogenados e produtos do metabolismo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. Reabsorção de íons e água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</p:txBody>
      </p:sp>
      <p:pic>
        <p:nvPicPr>
          <p:cNvPr id="2050" name="Picture 2" descr="http://biologiamais.com.br/imagem/quantos-litros-de-sangue-sao-filtrados-por-dia-nos-rins-1.jpg/1024/7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764704"/>
            <a:ext cx="3264362" cy="24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Digestório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1520742"/>
            <a:ext cx="104257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Boca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2624715" y="1520742"/>
            <a:ext cx="172819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Faringe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1932" y="1520283"/>
            <a:ext cx="162235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Esôfago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7429" y="3356992"/>
            <a:ext cx="207984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Estômago</a:t>
            </a:r>
            <a:endParaRPr lang="pt-BR" b="1" dirty="0"/>
          </a:p>
        </p:txBody>
      </p:sp>
      <p:sp>
        <p:nvSpPr>
          <p:cNvPr id="8" name="Seta para a direita 7"/>
          <p:cNvSpPr/>
          <p:nvPr/>
        </p:nvSpPr>
        <p:spPr>
          <a:xfrm>
            <a:off x="1789540" y="1654369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1679" y="1614783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2955091">
            <a:off x="7116551" y="2461169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 rot="7113613">
            <a:off x="7557745" y="4363966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5340105" y="5099685"/>
            <a:ext cx="247903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Int. Delgado</a:t>
            </a:r>
            <a:endParaRPr lang="pt-BR" b="1" dirty="0"/>
          </a:p>
        </p:txBody>
      </p:sp>
      <p:sp>
        <p:nvSpPr>
          <p:cNvPr id="18" name="Seta para a direita 17"/>
          <p:cNvSpPr/>
          <p:nvPr/>
        </p:nvSpPr>
        <p:spPr>
          <a:xfrm rot="10800000">
            <a:off x="4352907" y="5193726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789540" y="5099684"/>
            <a:ext cx="204090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Int. Grosso</a:t>
            </a:r>
            <a:endParaRPr lang="pt-BR" b="1" dirty="0"/>
          </a:p>
        </p:txBody>
      </p:sp>
      <p:sp>
        <p:nvSpPr>
          <p:cNvPr id="20" name="Seta para a direita 19"/>
          <p:cNvSpPr/>
          <p:nvPr/>
        </p:nvSpPr>
        <p:spPr>
          <a:xfrm rot="13407735">
            <a:off x="871683" y="4995380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2298911" y="3332332"/>
            <a:ext cx="11899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Ânus</a:t>
            </a:r>
            <a:endParaRPr lang="pt-BR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2644" y="3998224"/>
            <a:ext cx="11899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Reto</a:t>
            </a:r>
          </a:p>
        </p:txBody>
      </p:sp>
      <p:sp>
        <p:nvSpPr>
          <p:cNvPr id="23" name="Seta para a direita 22"/>
          <p:cNvSpPr/>
          <p:nvPr/>
        </p:nvSpPr>
        <p:spPr>
          <a:xfrm rot="19721230">
            <a:off x="1306950" y="3632480"/>
            <a:ext cx="668376" cy="396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8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412776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Néfron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Unidade filtradora dos Rins (1 a 4 milhões)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Sangue chega </a:t>
            </a:r>
            <a:r>
              <a:rPr lang="pt-BR" dirty="0"/>
              <a:t>a</a:t>
            </a:r>
            <a:r>
              <a:rPr lang="pt-BR" dirty="0" smtClean="0"/>
              <a:t>o </a:t>
            </a:r>
            <a:r>
              <a:rPr lang="pt-BR" b="1" dirty="0" smtClean="0"/>
              <a:t>Glomérulo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Excretas passam para os canais do </a:t>
            </a:r>
            <a:r>
              <a:rPr lang="pt-BR" dirty="0" err="1"/>
              <a:t>N</a:t>
            </a:r>
            <a:r>
              <a:rPr lang="pt-BR" dirty="0" err="1" smtClean="0"/>
              <a:t>éfron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Íons são </a:t>
            </a:r>
            <a:r>
              <a:rPr lang="pt-BR" b="1" dirty="0" smtClean="0"/>
              <a:t>reabsorvidos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Uréia</a:t>
            </a:r>
            <a:r>
              <a:rPr lang="pt-BR" dirty="0" smtClean="0"/>
              <a:t> (composto nitrogenado) e água caem no ducto coletor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https://s-media-cache-ak0.pinimg.com/736x/19/39/98/1939985640cd48d5987060bf194bf0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24744"/>
            <a:ext cx="2396453" cy="4103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7366"/>
            <a:ext cx="8229600" cy="1143000"/>
          </a:xfrm>
        </p:spPr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smtClean="0"/>
              <a:t>Ureteres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Canais que colhem o produto da filtração renal dos dois rins. Levam a urina até a bexiga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 smtClean="0"/>
              <a:t>Bexiga</a:t>
            </a:r>
            <a:r>
              <a:rPr lang="pt-BR" dirty="0" smtClean="0"/>
              <a:t> </a:t>
            </a:r>
            <a:r>
              <a:rPr lang="pt-BR" b="1" dirty="0" smtClean="0"/>
              <a:t>urinária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Armazenamento da urina. 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Quanto uma pessoa consegue armazenar de urina??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 smtClean="0"/>
              <a:t>Uretra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Canal por onde a urina será eliminada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46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pic>
        <p:nvPicPr>
          <p:cNvPr id="4" name="Picture 2" descr="http://thumbs.dreamstime.com/z/sistema-urin%C3%A1rio-humano-2742647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2"/>
          <a:stretch/>
        </p:blipFill>
        <p:spPr bwMode="auto">
          <a:xfrm>
            <a:off x="1187624" y="1420060"/>
            <a:ext cx="6670096" cy="4909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Excretor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Controle Hormonal do </a:t>
            </a:r>
            <a:r>
              <a:rPr lang="pt-BR" b="1" dirty="0"/>
              <a:t>S</a:t>
            </a:r>
            <a:r>
              <a:rPr lang="pt-BR" b="1" dirty="0" smtClean="0"/>
              <a:t>istema Excretor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ADH</a:t>
            </a:r>
            <a:r>
              <a:rPr lang="pt-BR" dirty="0" smtClean="0"/>
              <a:t> (hormônio antidiurético): Aumenta a absorção de água no </a:t>
            </a:r>
            <a:r>
              <a:rPr lang="pt-BR" dirty="0" err="1" smtClean="0"/>
              <a:t>néfron</a:t>
            </a:r>
            <a:r>
              <a:rPr lang="pt-BR" dirty="0" smtClean="0"/>
              <a:t>, diminuindo a quantidade de urina. 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Álcool inibe a atuação desse hormônio!!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58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:\Users\Pedro\Google Drive\20160520_0115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3" r="11397"/>
          <a:stretch/>
        </p:blipFill>
        <p:spPr bwMode="auto">
          <a:xfrm rot="5400000">
            <a:off x="1191503" y="788209"/>
            <a:ext cx="6858000" cy="5281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0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784"/>
            <a:ext cx="5626968" cy="4997152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Digestão (física e química)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Conjunto de processos físicos e químicos que quebram e extraem os nutrientes dos alimentos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Ocorre em quase todo trato digestivo: boca, estomago, intestino delgado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https://nutricaodofuturo.files.wordpress.com/2013/01/sistema-digesti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4824"/>
            <a:ext cx="2975454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22740" y="1362472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Digestão física: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Mastigação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Movimentação do alimento nas vias do trato digestivo (peristaltismo), ocorre por exemplo no esôfago</a:t>
            </a:r>
            <a:endParaRPr lang="pt-BR" dirty="0"/>
          </a:p>
        </p:txBody>
      </p:sp>
      <p:pic>
        <p:nvPicPr>
          <p:cNvPr id="13314" name="Picture 2" descr="http://thumbs.dreamstime.com/x/peristaltismo-29108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58" y="188640"/>
            <a:ext cx="5566426" cy="417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97372" y="3802491"/>
            <a:ext cx="118813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Músculo liso!</a:t>
            </a:r>
            <a:endParaRPr lang="pt-BR" sz="1200" b="1" dirty="0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3779912" y="3825044"/>
            <a:ext cx="1512168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59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Digestório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Digestão</a:t>
            </a:r>
            <a:r>
              <a:rPr lang="pt-BR" dirty="0" smtClean="0"/>
              <a:t> </a:t>
            </a:r>
            <a:r>
              <a:rPr lang="pt-BR" b="1" dirty="0" smtClean="0"/>
              <a:t>Química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Ação de enzimas e ácidos na quebra de moléculas orgânicas maiores em moléculas menores, possibilitando sua absorção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Atuação de vários órgãos e glândulas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Enzimas: proteínas que aceleram as reações metabólicas do corpo (quebra de macro nutrientes, por exemplo)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3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1413</Words>
  <Application>Microsoft Office PowerPoint</Application>
  <PresentationFormat>Apresentação na tela (4:3)</PresentationFormat>
  <Paragraphs>325</Paragraphs>
  <Slides>64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5" baseType="lpstr">
      <vt:lpstr>Tema do Office</vt:lpstr>
      <vt:lpstr>Fisiologia Humana (1)</vt:lpstr>
      <vt:lpstr>Anatomia e Fisiologia Humana</vt:lpstr>
      <vt:lpstr>Anatomia e Fisiologia Humana</vt:lpstr>
      <vt:lpstr>Sistema Digestório</vt:lpstr>
      <vt:lpstr>Apresentação do PowerPoint</vt:lpstr>
      <vt:lpstr>Sistema Digestório</vt:lpstr>
      <vt:lpstr>Sistema Digestório</vt:lpstr>
      <vt:lpstr>Apresentação do PowerPoint</vt:lpstr>
      <vt:lpstr>Sistema Digestório</vt:lpstr>
      <vt:lpstr>Sistema Digestório</vt:lpstr>
      <vt:lpstr>Apresentação do PowerPoint</vt:lpstr>
      <vt:lpstr>Sistema Digestório</vt:lpstr>
      <vt:lpstr>Apresentação do PowerPoint</vt:lpstr>
      <vt:lpstr>Apresentação do PowerPoint</vt:lpstr>
      <vt:lpstr>Apresentação do PowerPoint</vt:lpstr>
      <vt:lpstr>Sistema Digestório</vt:lpstr>
      <vt:lpstr>Apresentação do PowerPoint</vt:lpstr>
      <vt:lpstr>Sistema Digestório</vt:lpstr>
      <vt:lpstr>Apresentação do PowerPoint</vt:lpstr>
      <vt:lpstr>Sistema Digestório</vt:lpstr>
      <vt:lpstr>Sistema Digestório</vt:lpstr>
      <vt:lpstr>Apresentação do PowerPoint</vt:lpstr>
      <vt:lpstr>Sistema Digestório</vt:lpstr>
      <vt:lpstr>Apresentação do PowerPoint</vt:lpstr>
      <vt:lpstr>Sistema Digestório</vt:lpstr>
      <vt:lpstr>Sistema Digestório</vt:lpstr>
      <vt:lpstr>Apresentação do PowerPoint</vt:lpstr>
      <vt:lpstr>Apresentação do PowerPoint</vt:lpstr>
      <vt:lpstr>Apresentação do PowerPoint</vt:lpstr>
      <vt:lpstr>Apresentação do PowerPoint</vt:lpstr>
      <vt:lpstr>Sistema Respiratório</vt:lpstr>
      <vt:lpstr>Sistema respiratório</vt:lpstr>
      <vt:lpstr>Apresentação do PowerPoint</vt:lpstr>
      <vt:lpstr>Sistema Respiratório</vt:lpstr>
      <vt:lpstr>Sistema Respiratório</vt:lpstr>
      <vt:lpstr>Apresentação do PowerPoint</vt:lpstr>
      <vt:lpstr>Apresentação do PowerPoint</vt:lpstr>
      <vt:lpstr>Sistema Respiratório</vt:lpstr>
      <vt:lpstr>Sistema Respiratório</vt:lpstr>
      <vt:lpstr>Sistema Respiratório</vt:lpstr>
      <vt:lpstr>Sistema Respiratório</vt:lpstr>
      <vt:lpstr>Sistema Respiratório</vt:lpstr>
      <vt:lpstr>Sistema Respiratório</vt:lpstr>
      <vt:lpstr>Sistema Respiratório</vt:lpstr>
      <vt:lpstr>Apresentação do PowerPoint</vt:lpstr>
      <vt:lpstr>Sistema Respiratório</vt:lpstr>
      <vt:lpstr>Apresentação do PowerPoint</vt:lpstr>
      <vt:lpstr>Apresentação do PowerPoint</vt:lpstr>
      <vt:lpstr>Sistema Cardiovascular</vt:lpstr>
      <vt:lpstr>Sistema Cardiovascular</vt:lpstr>
      <vt:lpstr>Sistema Cardiovascular</vt:lpstr>
      <vt:lpstr>Sistema Cardiovascular</vt:lpstr>
      <vt:lpstr>Apresentação do PowerPoint</vt:lpstr>
      <vt:lpstr>Apresentação do PowerPoint</vt:lpstr>
      <vt:lpstr>Apresentação do PowerPoint</vt:lpstr>
      <vt:lpstr>Apresentação do PowerPoint</vt:lpstr>
      <vt:lpstr>Sistema Excretor</vt:lpstr>
      <vt:lpstr>Sistema Excretor</vt:lpstr>
      <vt:lpstr>Sistema Excretor</vt:lpstr>
      <vt:lpstr>Sistema Excretor</vt:lpstr>
      <vt:lpstr>Sistema Excretor</vt:lpstr>
      <vt:lpstr>Sistema Excretor</vt:lpstr>
      <vt:lpstr>Sistema Excretor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Citologia, Histologia e Metabolismo (4)</dc:title>
  <dc:creator>pedro</dc:creator>
  <cp:lastModifiedBy>Pedro</cp:lastModifiedBy>
  <cp:revision>67</cp:revision>
  <dcterms:created xsi:type="dcterms:W3CDTF">2015-04-06T13:05:39Z</dcterms:created>
  <dcterms:modified xsi:type="dcterms:W3CDTF">2017-05-11T16:15:20Z</dcterms:modified>
</cp:coreProperties>
</file>